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3" r:id="rId3"/>
    <p:sldMasterId id="2147483657" r:id="rId4"/>
  </p:sldMasterIdLst>
  <p:notesMasterIdLst>
    <p:notesMasterId r:id="rId6"/>
  </p:notesMasterIdLst>
  <p:sldIdLst>
    <p:sldId id="442" r:id="rId5"/>
    <p:sldId id="462" r:id="rId7"/>
    <p:sldId id="463" r:id="rId8"/>
    <p:sldId id="464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8" r:id="rId20"/>
    <p:sldId id="479" r:id="rId21"/>
    <p:sldId id="499" r:id="rId22"/>
    <p:sldId id="443" r:id="rId23"/>
    <p:sldId id="445" r:id="rId24"/>
    <p:sldId id="502" r:id="rId25"/>
    <p:sldId id="281" r:id="rId26"/>
    <p:sldId id="503" r:id="rId27"/>
    <p:sldId id="504" r:id="rId28"/>
    <p:sldId id="505" r:id="rId29"/>
    <p:sldId id="285" r:id="rId30"/>
    <p:sldId id="506" r:id="rId31"/>
    <p:sldId id="290" r:id="rId32"/>
    <p:sldId id="507" r:id="rId33"/>
    <p:sldId id="508" r:id="rId34"/>
    <p:sldId id="509" r:id="rId35"/>
    <p:sldId id="550" r:id="rId36"/>
  </p:sldIdLst>
  <p:sldSz cx="12192000" cy="6858000"/>
  <p:notesSz cx="6858000" cy="9144000"/>
  <p:embeddedFontLst>
    <p:embeddedFont>
      <p:font typeface="柳公权楷书" panose="02010600010101010101" charset="-122"/>
      <p:regular r:id="rId41"/>
    </p:embeddedFont>
    <p:embeddedFont>
      <p:font typeface="微软雅黑" panose="020B0503020204020204" charset="-122"/>
      <p:regular r:id="rId42"/>
    </p:embeddedFont>
    <p:embeddedFont>
      <p:font typeface="中山行书百年纪念版" panose="02010609000101010101" charset="-122"/>
      <p:regular r:id="rId43"/>
    </p:embeddedFont>
    <p:embeddedFont>
      <p:font typeface="楷体" panose="02010609060101010101" pitchFamily="49" charset="-122"/>
      <p:regular r:id="rId44"/>
    </p:embeddedFont>
    <p:embeddedFont>
      <p:font typeface="隶书" panose="02010509060101010101" pitchFamily="49" charset="-122"/>
      <p:regular r:id="rId45"/>
    </p:embeddedFont>
    <p:embeddedFont>
      <p:font typeface="字魂御守锦书" panose="00000500000000000000" charset="-122"/>
      <p:regular r:id="rId46"/>
    </p:embeddedFont>
    <p:embeddedFont>
      <p:font typeface="等线" panose="02010600030101010101" charset="-122"/>
      <p:regular r:id="rId47"/>
    </p:embeddedFont>
    <p:embeddedFont>
      <p:font typeface="等线 Light" panose="02010600030101010101" charset="-122"/>
      <p:regular r:id="rId48"/>
    </p:embeddedFont>
    <p:embeddedFont>
      <p:font typeface="方正兰亭粗黑简体" panose="02000000000000000000" charset="-122"/>
      <p:regular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505C74"/>
    <a:srgbClr val="5F6740"/>
    <a:srgbClr val="47525F"/>
    <a:srgbClr val="7890A2"/>
    <a:srgbClr val="5A6778"/>
    <a:srgbClr val="FA7C85"/>
    <a:srgbClr val="F2F5F9"/>
    <a:srgbClr val="E2E9F1"/>
    <a:srgbClr val="F1F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9" autoAdjust="0"/>
    <p:restoredTop sz="94660"/>
  </p:normalViewPr>
  <p:slideViewPr>
    <p:cSldViewPr snapToGrid="0" showGuides="1">
      <p:cViewPr varScale="1">
        <p:scale>
          <a:sx n="46" d="100"/>
          <a:sy n="46" d="100"/>
        </p:scale>
        <p:origin x="72" y="774"/>
      </p:cViewPr>
      <p:guideLst>
        <p:guide orient="horz" pos="2201"/>
        <p:guide pos="3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0" Type="http://schemas.openxmlformats.org/officeDocument/2006/relationships/tags" Target="tags/tag59.xml"/><Relationship Id="rId5" Type="http://schemas.openxmlformats.org/officeDocument/2006/relationships/slide" Target="slides/slide1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8BDC5-E898-45C4-903C-0C893767EB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3AC6B-03DD-438D-A19C-A619771D8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3AC6B-03DD-438D-A19C-A619771D8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3AC6B-03DD-438D-A19C-A619771D8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E436F-38CD-4CE7-9365-F208885CC0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E436F-38CD-4CE7-9365-F208885CC0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E436F-38CD-4CE7-9365-F208885CC0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E436F-38CD-4CE7-9365-F208885CC0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676C-198A-4E34-9909-005A9D8A63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68300" y="365126"/>
            <a:ext cx="11480800" cy="612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68300" y="365126"/>
            <a:ext cx="11480800" cy="612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13" Type="http://schemas.openxmlformats.org/officeDocument/2006/relationships/tags" Target="../tags/tag57.xml"/><Relationship Id="rId12" Type="http://schemas.openxmlformats.org/officeDocument/2006/relationships/image" Target="../media/image5.png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A65BF-C652-4E3E-9BE2-24FC2BBD42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620FD-536B-4FA0-B5D2-F8AFCF065A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A65BF-C652-4E3E-9BE2-24FC2BBD42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620FD-536B-4FA0-B5D2-F8AFCF065A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810000" y="1585595"/>
            <a:ext cx="4572000" cy="46482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75285" y="804545"/>
            <a:ext cx="117208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微信扫码关注公众号：初中语文匠</a:t>
            </a:r>
            <a:r>
              <a:rPr lang="en-US" altLang="zh-CN" sz="32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 </a:t>
            </a:r>
            <a:r>
              <a:rPr lang="zh-CN" altLang="en-US" sz="32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获取更多原创优质课件资源！</a:t>
            </a:r>
            <a:endParaRPr lang="zh-CN" altLang="en-US" sz="3200"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6550" algn="l"/>
          <a:tab pos="1606550" algn="l"/>
          <a:tab pos="1606550" algn="l"/>
          <a:tab pos="1606550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tags" Target="../tags/tag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94177" y="523138"/>
            <a:ext cx="5906973" cy="5811724"/>
            <a:chOff x="4119712" y="1465376"/>
            <a:chExt cx="3927246" cy="3927247"/>
          </a:xfrm>
        </p:grpSpPr>
        <p:sp>
          <p:nvSpPr>
            <p:cNvPr id="6" name="椭圆 5"/>
            <p:cNvSpPr/>
            <p:nvPr/>
          </p:nvSpPr>
          <p:spPr>
            <a:xfrm>
              <a:off x="4322876" y="1676400"/>
              <a:ext cx="3506673" cy="3505200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screen">
              <a:lum bright="70000" contrast="-70000"/>
            </a:blip>
            <a:stretch>
              <a:fillRect/>
            </a:stretch>
          </p:blipFill>
          <p:spPr>
            <a:xfrm>
              <a:off x="4119712" y="1465376"/>
              <a:ext cx="3927246" cy="392724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513763" y="1306632"/>
            <a:ext cx="1761490" cy="398795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dist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9000" i="0" u="none" strike="noStrike" kern="0" cap="none" spc="0" normalizeH="0" baseline="0" noProof="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47525F"/>
                </a:solidFill>
                <a:effectLst/>
                <a:uLnTx/>
                <a:uFillTx/>
                <a:latin typeface="叶根友毛笔行书简体2012版" panose="02010601030101010101" charset="-122"/>
                <a:ea typeface="叶根友毛笔行书简体2012版" panose="02010601030101010101" charset="-122"/>
              </a:rPr>
              <a:t>诫子书</a:t>
            </a:r>
            <a:endParaRPr kumimoji="0" lang="zh-CN" altLang="zh-CN" sz="9000" i="0" u="none" strike="noStrike" kern="0" cap="none" spc="0" normalizeH="0" baseline="0" noProof="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rgbClr val="47525F"/>
              </a:solidFill>
              <a:effectLst/>
              <a:uLnTx/>
              <a:uFillTx/>
              <a:latin typeface="叶根友毛笔行书简体2012版" panose="02010601030101010101" charset="-122"/>
              <a:ea typeface="叶根友毛笔行书简体2012版" panose="02010601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16195" y="4313555"/>
            <a:ext cx="551815" cy="1188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spc="300" dirty="0">
                <a:solidFill>
                  <a:srgbClr val="47525F"/>
                </a:solidFill>
                <a:latin typeface="中山行书百年纪念版" panose="02010609000101010101" charset="-122"/>
                <a:ea typeface="中山行书百年纪念版" panose="02010609000101010101" charset="-122"/>
                <a:cs typeface="+mn-ea"/>
                <a:sym typeface="+mn-lt"/>
              </a:rPr>
              <a:t>诸葛亮</a:t>
            </a:r>
            <a:endParaRPr lang="zh-CN" altLang="en-US" sz="2400" spc="300" dirty="0">
              <a:solidFill>
                <a:srgbClr val="47525F"/>
              </a:solidFill>
              <a:latin typeface="中山行书百年纪念版" panose="02010609000101010101" charset="-122"/>
              <a:ea typeface="中山行书百年纪念版" panose="02010609000101010101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71745" y="6489700"/>
            <a:ext cx="2329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>
                <a:solidFill>
                  <a:srgbClr val="FFFFFF"/>
                </a:solidFill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【初中语文匠</a:t>
            </a:r>
            <a:r>
              <a:rPr lang="en-US" altLang="zh-CN">
                <a:solidFill>
                  <a:srgbClr val="FFFFFF"/>
                </a:solidFill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出品</a:t>
            </a:r>
            <a:r>
              <a:rPr lang="zh-CN" altLang="zh-CN">
                <a:solidFill>
                  <a:srgbClr val="FFFFFF"/>
                </a:solidFill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】</a:t>
            </a:r>
            <a:endParaRPr lang="zh-CN" altLang="zh-CN">
              <a:solidFill>
                <a:srgbClr val="FFFFFF"/>
              </a:solidFill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98425" y="86360"/>
            <a:ext cx="11984355" cy="6664960"/>
          </a:xfrm>
          <a:prstGeom prst="roundRect">
            <a:avLst/>
          </a:prstGeom>
          <a:solidFill>
            <a:srgbClr val="F2F5F9">
              <a:alpha val="72000"/>
            </a:srgbClr>
          </a:solidFill>
          <a:ln w="9525">
            <a:solidFill>
              <a:srgbClr val="7890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068830" y="86360"/>
            <a:ext cx="8512810" cy="30460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eaLnBrk="1" hangingPunct="1">
              <a:lnSpc>
                <a:spcPct val="300000"/>
              </a:lnSpc>
              <a:spcBef>
                <a:spcPts val="450"/>
              </a:spcBef>
              <a:buFont typeface="Arial" panose="020B0604020202020204" pitchFamily="34" charset="0"/>
              <a:buNone/>
            </a:pP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与时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驰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，意与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去，遂成枯落，多不接世，悲守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穷庐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将复何及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微信公众号：初中语文匠"/>
          <p:cNvSpPr txBox="1">
            <a:spLocks noChangeArrowheads="1"/>
          </p:cNvSpPr>
          <p:nvPr/>
        </p:nvSpPr>
        <p:spPr bwMode="auto">
          <a:xfrm>
            <a:off x="4852035" y="1437005"/>
            <a:ext cx="983615" cy="521970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岁月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" name="微信公众号：初中语文匠"/>
          <p:cNvSpPr txBox="1">
            <a:spLocks noChangeArrowheads="1"/>
          </p:cNvSpPr>
          <p:nvPr/>
        </p:nvSpPr>
        <p:spPr bwMode="auto">
          <a:xfrm>
            <a:off x="1880235" y="3007360"/>
            <a:ext cx="2049145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穷困潦倒之人住的陋室。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3" name="微信公众号：初中语文匠"/>
          <p:cNvSpPr txBox="1">
            <a:spLocks noChangeArrowheads="1"/>
          </p:cNvSpPr>
          <p:nvPr/>
        </p:nvSpPr>
        <p:spPr bwMode="auto">
          <a:xfrm>
            <a:off x="4265876" y="3007154"/>
            <a:ext cx="1998663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又怎么来得及。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4" name="微信公众号：初中语文匠"/>
          <p:cNvSpPr txBox="1">
            <a:spLocks noChangeArrowheads="1"/>
          </p:cNvSpPr>
          <p:nvPr/>
        </p:nvSpPr>
        <p:spPr bwMode="auto">
          <a:xfrm>
            <a:off x="2068830" y="1437005"/>
            <a:ext cx="1860550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疾行，指迅速逝去。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5" name="微信公众号：初中语文匠"/>
          <p:cNvSpPr/>
          <p:nvPr/>
        </p:nvSpPr>
        <p:spPr>
          <a:xfrm>
            <a:off x="558165" y="4149725"/>
            <a:ext cx="11285855" cy="2306955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译文：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年纪随同时光而疾速逝去，意志随同岁月而消失，最终枯败零落，大多对社会没有任何贡献，等到那时悲哀地坐守着那穷困的屋舍，（其时悔恨）又怎么来得及！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13" grpId="0" bldLvl="0" animBg="1"/>
      <p:bldP spid="14" grpId="0" bldLvl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94177" y="523138"/>
            <a:ext cx="5906973" cy="5811724"/>
            <a:chOff x="4119712" y="1465376"/>
            <a:chExt cx="3927246" cy="3927247"/>
          </a:xfrm>
        </p:grpSpPr>
        <p:sp>
          <p:nvSpPr>
            <p:cNvPr id="6" name="椭圆 5"/>
            <p:cNvSpPr/>
            <p:nvPr/>
          </p:nvSpPr>
          <p:spPr>
            <a:xfrm>
              <a:off x="4322876" y="1676400"/>
              <a:ext cx="3506673" cy="3505200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screen">
              <a:lum bright="70000" contrast="-70000"/>
            </a:blip>
            <a:stretch>
              <a:fillRect/>
            </a:stretch>
          </p:blipFill>
          <p:spPr>
            <a:xfrm>
              <a:off x="4119712" y="1465376"/>
              <a:ext cx="3927246" cy="392724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666798" y="1375847"/>
            <a:ext cx="1339850" cy="398795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6600" i="0" u="none" strike="noStrike" kern="0" cap="none" spc="0" normalizeH="0" baseline="0" noProof="0" dirty="0">
                <a:ln>
                  <a:noFill/>
                </a:ln>
                <a:solidFill>
                  <a:srgbClr val="47525F"/>
                </a:solidFill>
                <a:effectLst/>
                <a:uLnTx/>
                <a:uFillTx/>
                <a:latin typeface="字魂御守锦书" panose="00000500000000000000" charset="-122"/>
                <a:ea typeface="字魂御守锦书" panose="00000500000000000000" charset="-122"/>
              </a:rPr>
              <a:t>知识积累</a:t>
            </a:r>
            <a:endParaRPr kumimoji="0" lang="zh-CN" sz="6600" i="0" u="none" strike="noStrike" kern="0" cap="none" spc="0" normalizeH="0" baseline="0" noProof="0" dirty="0">
              <a:ln>
                <a:noFill/>
              </a:ln>
              <a:solidFill>
                <a:srgbClr val="47525F"/>
              </a:solidFill>
              <a:effectLst/>
              <a:uLnTx/>
              <a:uFillTx/>
              <a:latin typeface="字魂御守锦书" panose="00000500000000000000" charset="-122"/>
              <a:ea typeface="字魂御守锦书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44855" y="1498600"/>
            <a:ext cx="3918585" cy="4355465"/>
            <a:chOff x="1556641" y="1601462"/>
            <a:chExt cx="4126452" cy="4355715"/>
          </a:xfrm>
        </p:grpSpPr>
        <p:sp>
          <p:nvSpPr>
            <p:cNvPr id="18" name="矩形 17"/>
            <p:cNvSpPr/>
            <p:nvPr/>
          </p:nvSpPr>
          <p:spPr>
            <a:xfrm>
              <a:off x="1876425" y="1601462"/>
              <a:ext cx="2314575" cy="4156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641" y="2721298"/>
              <a:ext cx="4126452" cy="3235879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65466" y="1758381"/>
            <a:ext cx="2830857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4000" b="1" dirty="0">
                <a:solidFill>
                  <a:srgbClr val="47525F"/>
                </a:solidFill>
                <a:latin typeface="字魂御守锦书" panose="00000500000000000000" charset="-122"/>
                <a:ea typeface="字魂御守锦书" panose="00000500000000000000" charset="-122"/>
                <a:cs typeface="+mn-ea"/>
                <a:sym typeface="字魂36号-正文宋楷" panose="02000000000000000000" pitchFamily="2" charset="-122"/>
              </a:rPr>
              <a:t>古今异义</a:t>
            </a:r>
            <a:endParaRPr lang="zh-CN" altLang="en-US" sz="4000" b="1" dirty="0">
              <a:solidFill>
                <a:srgbClr val="47525F"/>
              </a:solidFill>
              <a:latin typeface="字魂御守锦书" panose="00000500000000000000" charset="-122"/>
              <a:ea typeface="字魂御守锦书" panose="00000500000000000000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37330" y="1205230"/>
            <a:ext cx="21653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夫</a:t>
            </a: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君子</a:t>
            </a: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之</a:t>
            </a: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行</a:t>
            </a:r>
            <a:endParaRPr lang="zh-CN" altLang="en-US" sz="30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微信公众号：初中语文匠"/>
          <p:cNvSpPr txBox="1">
            <a:spLocks noChangeArrowheads="1"/>
          </p:cNvSpPr>
          <p:nvPr/>
        </p:nvSpPr>
        <p:spPr bwMode="auto">
          <a:xfrm>
            <a:off x="6447790" y="2748915"/>
            <a:ext cx="399351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古义：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操守、</a:t>
            </a:r>
            <a:r>
              <a:rPr lang="zh-CN" altLang="en-US" sz="3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品德</a:t>
            </a:r>
            <a:endParaRPr lang="en-US" altLang="zh-CN" sz="3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zh-CN" altLang="en-US" sz="3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今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行为，</a:t>
            </a:r>
            <a:r>
              <a:rPr lang="zh-CN" altLang="en-US" sz="3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行动</a:t>
            </a:r>
            <a:endParaRPr lang="zh-CN" altLang="en-US" sz="3000" b="1" u="sng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微信公众号：初中语文匠"/>
          <p:cNvSpPr txBox="1">
            <a:spLocks noChangeArrowheads="1"/>
          </p:cNvSpPr>
          <p:nvPr/>
        </p:nvSpPr>
        <p:spPr bwMode="auto">
          <a:xfrm>
            <a:off x="7177405" y="4176395"/>
            <a:ext cx="4566285" cy="1630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lvl="0" algn="l" fontAlgn="auto">
              <a:lnSpc>
                <a:spcPts val="4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古义：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这里指安静，集中精神，不分散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精力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fontAlgn="auto">
              <a:lnSpc>
                <a:spcPts val="4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今义：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指环境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安静，不嘈杂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81780" y="4688840"/>
            <a:ext cx="28740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非</a:t>
            </a:r>
            <a:r>
              <a:rPr lang="zh-CN" altLang="en-US" sz="3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宁静</a:t>
            </a: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无以致远</a:t>
            </a:r>
            <a:endParaRPr lang="zh-CN" altLang="en-US" sz="30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7490" y="2988945"/>
            <a:ext cx="23406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</a:rPr>
              <a:t>夫君子之</a:t>
            </a:r>
            <a:r>
              <a:rPr lang="zh-CN" altLang="en-US" sz="3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行</a:t>
            </a:r>
            <a:endParaRPr lang="zh-CN" altLang="en-US" sz="3000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左大括号 25"/>
          <p:cNvSpPr/>
          <p:nvPr/>
        </p:nvSpPr>
        <p:spPr>
          <a:xfrm>
            <a:off x="6163310" y="1115060"/>
            <a:ext cx="214630" cy="94932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6202982" y="2970530"/>
            <a:ext cx="214314" cy="57150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6955790" y="4455795"/>
            <a:ext cx="153035" cy="108267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微信公众号：初中语文匠"/>
          <p:cNvSpPr txBox="1">
            <a:spLocks noChangeArrowheads="1"/>
          </p:cNvSpPr>
          <p:nvPr/>
        </p:nvSpPr>
        <p:spPr bwMode="auto">
          <a:xfrm>
            <a:off x="6388085" y="851527"/>
            <a:ext cx="6027737" cy="1476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古义：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助词，用于句首，表示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发端；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今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丈夫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utoUpdateAnimBg="0"/>
      <p:bldP spid="4" grpId="0" bldLvl="0" autoUpdateAnimBg="0"/>
      <p:bldP spid="6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44855" y="1498600"/>
            <a:ext cx="3918585" cy="4355465"/>
            <a:chOff x="1556641" y="1601462"/>
            <a:chExt cx="4126452" cy="4355715"/>
          </a:xfrm>
        </p:grpSpPr>
        <p:sp>
          <p:nvSpPr>
            <p:cNvPr id="18" name="矩形 17"/>
            <p:cNvSpPr/>
            <p:nvPr/>
          </p:nvSpPr>
          <p:spPr>
            <a:xfrm>
              <a:off x="1876425" y="1601462"/>
              <a:ext cx="2314575" cy="4156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641" y="2721298"/>
              <a:ext cx="4126452" cy="3235879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65466" y="1758381"/>
            <a:ext cx="2830857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4000" b="1" dirty="0">
                <a:solidFill>
                  <a:srgbClr val="47525F"/>
                </a:solidFill>
                <a:latin typeface="字魂御守锦书" panose="00000500000000000000" charset="-122"/>
                <a:ea typeface="字魂御守锦书" panose="00000500000000000000" charset="-122"/>
                <a:cs typeface="+mn-ea"/>
                <a:sym typeface="字魂36号-正文宋楷" panose="02000000000000000000" pitchFamily="2" charset="-122"/>
              </a:rPr>
              <a:t>古今异义</a:t>
            </a:r>
            <a:endParaRPr lang="zh-CN" altLang="en-US" sz="4000" b="1" dirty="0">
              <a:solidFill>
                <a:srgbClr val="47525F"/>
              </a:solidFill>
              <a:latin typeface="字魂御守锦书" panose="00000500000000000000" charset="-122"/>
              <a:ea typeface="字魂御守锦书" panose="00000500000000000000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42995" y="1577975"/>
            <a:ext cx="28568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险</a:t>
            </a: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躁则不能</a:t>
            </a:r>
            <a:r>
              <a:rPr lang="zh-CN" altLang="en-US" sz="3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治</a:t>
            </a: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性</a:t>
            </a:r>
            <a:endParaRPr lang="zh-CN" altLang="en-US" sz="30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微信公众号：初中语文匠"/>
          <p:cNvSpPr txBox="1">
            <a:spLocks noChangeArrowheads="1"/>
          </p:cNvSpPr>
          <p:nvPr/>
        </p:nvSpPr>
        <p:spPr bwMode="auto">
          <a:xfrm>
            <a:off x="6773545" y="3916680"/>
            <a:ext cx="4013200" cy="1630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lvl="0" algn="l" fontAlgn="auto">
              <a:lnSpc>
                <a:spcPts val="4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古义：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增长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fontAlgn="auto">
              <a:lnSpc>
                <a:spcPts val="4000"/>
              </a:lnSpc>
              <a:buClrTx/>
              <a:buSzTx/>
              <a:buFontTx/>
            </a:pP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fontAlgn="auto">
              <a:lnSpc>
                <a:spcPts val="4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今义：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广泛，宽广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6540" y="4460875"/>
            <a:ext cx="249809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非学无以</a:t>
            </a:r>
            <a:r>
              <a:rPr lang="zh-CN" altLang="en-US" sz="3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广</a:t>
            </a: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才</a:t>
            </a:r>
            <a:endParaRPr lang="zh-CN" altLang="en-US" sz="30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左大括号 25"/>
          <p:cNvSpPr/>
          <p:nvPr/>
        </p:nvSpPr>
        <p:spPr>
          <a:xfrm>
            <a:off x="6499860" y="1379855"/>
            <a:ext cx="214630" cy="1476375"/>
          </a:xfrm>
          <a:prstGeom prst="leftBrace">
            <a:avLst>
              <a:gd name="adj1" fmla="val 8333"/>
              <a:gd name="adj2" fmla="val 2910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6564630" y="4196080"/>
            <a:ext cx="153035" cy="108267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微信公众号：初中语文匠"/>
          <p:cNvSpPr txBox="1">
            <a:spLocks noChangeArrowheads="1"/>
          </p:cNvSpPr>
          <p:nvPr/>
        </p:nvSpPr>
        <p:spPr bwMode="auto">
          <a:xfrm>
            <a:off x="6714475" y="1193792"/>
            <a:ext cx="6027737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u="sng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险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，古义：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轻薄  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今义：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危险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微信公众号：初中语文匠"/>
          <p:cNvSpPr txBox="1">
            <a:spLocks noChangeArrowheads="1"/>
          </p:cNvSpPr>
          <p:nvPr/>
        </p:nvSpPr>
        <p:spPr bwMode="auto">
          <a:xfrm>
            <a:off x="6773530" y="2489192"/>
            <a:ext cx="6027737" cy="553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u="sng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治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，古义：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修养   </a:t>
            </a: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今义：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治理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utoUpdateAnimBg="0"/>
      <p:bldP spid="6" grpId="0" bldLvl="0" autoUpdateAnimBg="0"/>
      <p:bldP spid="5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44855" y="1498600"/>
            <a:ext cx="3682365" cy="4355465"/>
            <a:chOff x="1556641" y="1601462"/>
            <a:chExt cx="4126452" cy="4355715"/>
          </a:xfrm>
        </p:grpSpPr>
        <p:sp>
          <p:nvSpPr>
            <p:cNvPr id="18" name="矩形 17"/>
            <p:cNvSpPr/>
            <p:nvPr/>
          </p:nvSpPr>
          <p:spPr>
            <a:xfrm>
              <a:off x="1876425" y="1601462"/>
              <a:ext cx="2314575" cy="4156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641" y="2721298"/>
              <a:ext cx="4126452" cy="3235879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47686" y="1760286"/>
            <a:ext cx="283085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4000" b="1" dirty="0">
                <a:solidFill>
                  <a:srgbClr val="47525F"/>
                </a:solidFill>
                <a:latin typeface="字魂御守锦书" panose="00000500000000000000" charset="-122"/>
                <a:ea typeface="字魂御守锦书" panose="00000500000000000000" charset="-122"/>
                <a:cs typeface="+mn-ea"/>
                <a:sym typeface="字魂36号-正文宋楷" panose="02000000000000000000" pitchFamily="2" charset="-122"/>
              </a:rPr>
              <a:t>古今异义</a:t>
            </a:r>
            <a:endParaRPr lang="zh-CN" altLang="en-US" sz="4000" b="1" dirty="0">
              <a:solidFill>
                <a:srgbClr val="47525F"/>
              </a:solidFill>
              <a:latin typeface="字魂御守锦书" panose="00000500000000000000" charset="-122"/>
              <a:ea typeface="字魂御守锦书" panose="00000500000000000000" charset="-122"/>
              <a:cs typeface="+mn-ea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18710" y="1760220"/>
            <a:ext cx="17303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年与时</a:t>
            </a:r>
            <a:r>
              <a:rPr lang="zh-CN" altLang="en-US" sz="3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驰</a:t>
            </a:r>
            <a:endParaRPr lang="zh-CN" altLang="en-US" sz="3000" b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微信公众号：初中语文匠"/>
          <p:cNvSpPr txBox="1">
            <a:spLocks noChangeArrowheads="1"/>
          </p:cNvSpPr>
          <p:nvPr/>
        </p:nvSpPr>
        <p:spPr bwMode="auto">
          <a:xfrm>
            <a:off x="7033895" y="4024630"/>
            <a:ext cx="4013200" cy="1630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lvl="0" algn="l" fontAlgn="auto">
              <a:lnSpc>
                <a:spcPts val="4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古义：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懈怠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fontAlgn="auto">
              <a:lnSpc>
                <a:spcPts val="4000"/>
              </a:lnSpc>
              <a:buClrTx/>
              <a:buSzTx/>
              <a:buFontTx/>
            </a:pP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 fontAlgn="auto">
              <a:lnSpc>
                <a:spcPts val="4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今义：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指速度低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18585" y="4563110"/>
            <a:ext cx="29622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淫</a:t>
            </a:r>
            <a:r>
              <a:rPr lang="zh-CN" altLang="en-US" sz="30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慢</a:t>
            </a:r>
            <a:r>
              <a:rPr lang="zh-CN" altLang="en-US" sz="3000" b="1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则不能励精</a:t>
            </a:r>
            <a:endParaRPr lang="zh-CN" altLang="en-US" sz="3000" b="1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左大括号 25"/>
          <p:cNvSpPr/>
          <p:nvPr/>
        </p:nvSpPr>
        <p:spPr>
          <a:xfrm>
            <a:off x="6755130" y="1571625"/>
            <a:ext cx="214630" cy="1031240"/>
          </a:xfrm>
          <a:prstGeom prst="leftBrace">
            <a:avLst>
              <a:gd name="adj1" fmla="val 8333"/>
              <a:gd name="adj2" fmla="val 4544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6880860" y="4298315"/>
            <a:ext cx="153035" cy="108267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微信公众号：初中语文匠"/>
          <p:cNvSpPr txBox="1">
            <a:spLocks noChangeArrowheads="1"/>
          </p:cNvSpPr>
          <p:nvPr/>
        </p:nvSpPr>
        <p:spPr bwMode="auto">
          <a:xfrm>
            <a:off x="6969745" y="1385562"/>
            <a:ext cx="6027737" cy="1476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古义：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疾行，指迅速逝去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3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今义：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奔驰，奔跑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utoUpdateAnimBg="0"/>
      <p:bldP spid="6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756342" y="2058035"/>
            <a:ext cx="8435975" cy="3046095"/>
          </a:xfrm>
          <a:prstGeom prst="rect">
            <a:avLst/>
          </a:prstGeom>
        </p:spPr>
        <p:txBody>
          <a:bodyPr>
            <a:spAutoFit/>
          </a:bodyPr>
          <a:p>
            <a:pPr eaLnBrk="1" hangingPunct="1">
              <a:lnSpc>
                <a:spcPct val="200000"/>
              </a:lnSpc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非学无以</a:t>
            </a:r>
            <a:r>
              <a:rPr lang="zh-CN" altLang="en-US" sz="32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</a:t>
            </a:r>
            <a:r>
              <a:rPr lang="zh-CN" altLang="en-US" sz="32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才                            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非志无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lang="zh-CN" altLang="en-US" sz="32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</a:t>
            </a:r>
            <a:r>
              <a:rPr lang="zh-CN" altLang="en-US" sz="32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                         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非宁静无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以致</a:t>
            </a:r>
            <a:r>
              <a:rPr lang="zh-CN" altLang="en-US" sz="32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</a:t>
            </a:r>
            <a:r>
              <a:rPr lang="zh-CN" altLang="en-US" sz="32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6212" y="2170076"/>
            <a:ext cx="2822775" cy="2822775"/>
            <a:chOff x="1091487" y="1838461"/>
            <a:chExt cx="3222885" cy="3222885"/>
          </a:xfrm>
        </p:grpSpPr>
        <p:pic>
          <p:nvPicPr>
            <p:cNvPr id="3" name="图片 2" descr="祥云素材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t="51374" r="12922" b="6097"/>
            <a:stretch>
              <a:fillRect/>
            </a:stretch>
          </p:blipFill>
          <p:spPr bwMode="auto">
            <a:xfrm>
              <a:off x="1091487" y="1838461"/>
              <a:ext cx="3222885" cy="3222885"/>
            </a:xfrm>
            <a:custGeom>
              <a:avLst/>
              <a:gdLst>
                <a:gd name="connsiteX0" fmla="*/ 1458357 w 2916714"/>
                <a:gd name="connsiteY0" fmla="*/ 0 h 2916714"/>
                <a:gd name="connsiteX1" fmla="*/ 2916714 w 2916714"/>
                <a:gd name="connsiteY1" fmla="*/ 1458357 h 2916714"/>
                <a:gd name="connsiteX2" fmla="*/ 1458357 w 2916714"/>
                <a:gd name="connsiteY2" fmla="*/ 2916714 h 2916714"/>
                <a:gd name="connsiteX3" fmla="*/ 0 w 2916714"/>
                <a:gd name="connsiteY3" fmla="*/ 1458357 h 2916714"/>
                <a:gd name="connsiteX4" fmla="*/ 1458357 w 2916714"/>
                <a:gd name="connsiteY4" fmla="*/ 0 h 291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14" h="2916714">
                  <a:moveTo>
                    <a:pt x="1458357" y="0"/>
                  </a:moveTo>
                  <a:cubicBezTo>
                    <a:pt x="2263785" y="0"/>
                    <a:pt x="2916714" y="652929"/>
                    <a:pt x="2916714" y="1458357"/>
                  </a:cubicBezTo>
                  <a:cubicBezTo>
                    <a:pt x="2916714" y="2263785"/>
                    <a:pt x="2263785" y="2916714"/>
                    <a:pt x="1458357" y="2916714"/>
                  </a:cubicBezTo>
                  <a:cubicBezTo>
                    <a:pt x="652929" y="2916714"/>
                    <a:pt x="0" y="2263785"/>
                    <a:pt x="0" y="1458357"/>
                  </a:cubicBezTo>
                  <a:cubicBezTo>
                    <a:pt x="0" y="652929"/>
                    <a:pt x="652929" y="0"/>
                    <a:pt x="1458357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5"/>
            <p:cNvSpPr>
              <a:spLocks noChangeArrowheads="1"/>
            </p:cNvSpPr>
            <p:nvPr/>
          </p:nvSpPr>
          <p:spPr bwMode="auto">
            <a:xfrm>
              <a:off x="1825900" y="2539769"/>
              <a:ext cx="1754131" cy="1650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御守锦书" panose="00000500000000000000" charset="-122"/>
                  <a:ea typeface="字魂御守锦书" panose="00000500000000000000" charset="-122"/>
                </a:rPr>
                <a:t>词类活用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御守锦书" panose="00000500000000000000" charset="-122"/>
                <a:ea typeface="字魂御守锦书" panose="00000500000000000000" charset="-122"/>
              </a:endParaRPr>
            </a:p>
          </p:txBody>
        </p:sp>
      </p:grpSp>
      <p:cxnSp>
        <p:nvCxnSpPr>
          <p:cNvPr id="5" name="Straight Connector 38"/>
          <p:cNvCxnSpPr>
            <a:cxnSpLocks noChangeShapeType="1"/>
          </p:cNvCxnSpPr>
          <p:nvPr/>
        </p:nvCxnSpPr>
        <p:spPr bwMode="auto">
          <a:xfrm>
            <a:off x="3963278" y="3220554"/>
            <a:ext cx="51599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38"/>
          <p:cNvCxnSpPr>
            <a:cxnSpLocks noChangeShapeType="1"/>
          </p:cNvCxnSpPr>
          <p:nvPr/>
        </p:nvCxnSpPr>
        <p:spPr bwMode="auto">
          <a:xfrm>
            <a:off x="3963278" y="4229569"/>
            <a:ext cx="51599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微信公众号：初中语文匠"/>
          <p:cNvSpPr txBox="1">
            <a:spLocks noChangeArrowheads="1"/>
          </p:cNvSpPr>
          <p:nvPr/>
        </p:nvSpPr>
        <p:spPr bwMode="auto">
          <a:xfrm>
            <a:off x="6883236" y="2555354"/>
            <a:ext cx="5535613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eaLnBrk="1" hangingPunct="1"/>
            <a:r>
              <a:rPr lang="zh-CN" altLang="en-US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形容词的使动用法，使</a:t>
            </a:r>
            <a:r>
              <a:rPr lang="en-US" altLang="zh-CN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r>
              <a:rPr lang="zh-CN" altLang="en-US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</a:t>
            </a:r>
            <a:endParaRPr lang="zh-CN" altLang="en-US" sz="2800" b="1" dirty="0">
              <a:solidFill>
                <a:srgbClr val="FF33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微信公众号：初中语文匠"/>
          <p:cNvSpPr txBox="1">
            <a:spLocks noChangeArrowheads="1"/>
          </p:cNvSpPr>
          <p:nvPr/>
        </p:nvSpPr>
        <p:spPr bwMode="auto">
          <a:xfrm>
            <a:off x="6883236" y="3494281"/>
            <a:ext cx="515302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动词的使动用法，使</a:t>
            </a:r>
            <a:r>
              <a:rPr lang="zh-CN" altLang="en-US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……</a:t>
            </a:r>
            <a:r>
              <a:rPr lang="zh-CN" altLang="en-US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</a:t>
            </a:r>
            <a:endParaRPr lang="zh-CN" altLang="en-US" sz="2800" b="1" dirty="0">
              <a:solidFill>
                <a:srgbClr val="FF33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微信公众号：初中语文匠"/>
          <p:cNvSpPr txBox="1">
            <a:spLocks noChangeArrowheads="1"/>
          </p:cNvSpPr>
          <p:nvPr/>
        </p:nvSpPr>
        <p:spPr bwMode="auto">
          <a:xfrm>
            <a:off x="6883360" y="4470086"/>
            <a:ext cx="515302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rgbClr val="FF33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形容词做名词，远大的目标</a:t>
            </a:r>
            <a:endParaRPr lang="zh-CN" altLang="en-US" sz="2800" b="1" dirty="0">
              <a:solidFill>
                <a:srgbClr val="FF33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utoUpdateAnimBg="0"/>
      <p:bldP spid="16" grpId="0" bldLvl="0" autoUpdateAnimBg="0"/>
      <p:bldP spid="17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椭圆 527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4378800" y="131005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文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>
        <p:nvSpPr>
          <p:cNvPr id="529" name="椭圆 528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5305900" y="131005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言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>
        <p:nvSpPr>
          <p:cNvPr id="530" name="椭圆 529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6233000" y="131005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>
        <p:nvSpPr>
          <p:cNvPr id="531" name="椭圆 530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7160100" y="131005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3200" y="2242185"/>
            <a:ext cx="7758430" cy="1753235"/>
          </a:xfrm>
          <a:prstGeom prst="rect">
            <a:avLst/>
          </a:prstGeom>
        </p:spPr>
        <p:txBody>
          <a:bodyPr wrap="square">
            <a:spAutoFit/>
          </a:bodyPr>
          <a:p>
            <a:pPr eaLnBrk="1" hangingPunct="1">
              <a:lnSpc>
                <a:spcPct val="150000"/>
              </a:lnSpc>
              <a:defRPr/>
            </a:pP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倒装</a:t>
            </a:r>
            <a:r>
              <a:rPr lang="zh-CN" altLang="en-US" sz="36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句</a:t>
            </a:r>
            <a:r>
              <a:rPr lang="zh-CN" altLang="en-US" sz="36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zh-CN" sz="3600" b="1" smtClean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3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静以修身，俭以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养</a:t>
            </a:r>
            <a:r>
              <a:rPr lang="zh-CN" altLang="en-US" sz="36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微信公众号：初中语文匠"/>
          <p:cNvSpPr/>
          <p:nvPr/>
        </p:nvSpPr>
        <p:spPr>
          <a:xfrm>
            <a:off x="2017489" y="4231764"/>
            <a:ext cx="709168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宾语前置，即“以静修身，以俭养德”</a:t>
            </a:r>
            <a:endParaRPr lang="zh-CN" altLang="en-US" sz="3200" b="1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94177" y="523138"/>
            <a:ext cx="5906973" cy="5811724"/>
            <a:chOff x="4119712" y="1465376"/>
            <a:chExt cx="3927246" cy="3927247"/>
          </a:xfrm>
        </p:grpSpPr>
        <p:sp>
          <p:nvSpPr>
            <p:cNvPr id="6" name="椭圆 5"/>
            <p:cNvSpPr/>
            <p:nvPr/>
          </p:nvSpPr>
          <p:spPr>
            <a:xfrm>
              <a:off x="4322876" y="1676400"/>
              <a:ext cx="3506673" cy="3505200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screen">
              <a:lum bright="70000" contrast="-70000"/>
            </a:blip>
            <a:stretch>
              <a:fillRect/>
            </a:stretch>
          </p:blipFill>
          <p:spPr>
            <a:xfrm>
              <a:off x="4119712" y="1465376"/>
              <a:ext cx="3927246" cy="392724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666798" y="1375847"/>
            <a:ext cx="1339850" cy="398795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6600" i="0" u="none" strike="noStrike" kern="0" cap="none" spc="0" normalizeH="0" baseline="0" noProof="0" dirty="0">
                <a:ln>
                  <a:noFill/>
                </a:ln>
                <a:solidFill>
                  <a:srgbClr val="47525F"/>
                </a:solidFill>
                <a:effectLst/>
                <a:uLnTx/>
                <a:uFillTx/>
                <a:latin typeface="字魂御守锦书" panose="00000500000000000000" charset="-122"/>
                <a:ea typeface="字魂御守锦书" panose="00000500000000000000" charset="-122"/>
              </a:rPr>
              <a:t>课文解读</a:t>
            </a:r>
            <a:endParaRPr kumimoji="0" lang="zh-CN" sz="6600" i="0" u="none" strike="noStrike" kern="0" cap="none" spc="0" normalizeH="0" baseline="0" noProof="0" dirty="0">
              <a:ln>
                <a:noFill/>
              </a:ln>
              <a:solidFill>
                <a:srgbClr val="47525F"/>
              </a:solidFill>
              <a:effectLst/>
              <a:uLnTx/>
              <a:uFillTx/>
              <a:latin typeface="字魂御守锦书" panose="00000500000000000000" charset="-122"/>
              <a:ea typeface="字魂御守锦书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86658" y="1546627"/>
            <a:ext cx="3168000" cy="3168000"/>
          </a:xfrm>
          <a:prstGeom prst="ellipse">
            <a:avLst/>
          </a:prstGeom>
          <a:blipFill dpi="0" rotWithShape="1">
            <a:blip r:embed="rId1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6108" y="1484967"/>
            <a:ext cx="19354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latin typeface="字魂御守锦书" panose="00000500000000000000" charset="-122"/>
                <a:ea typeface="字魂御守锦书" panose="00000500000000000000" charset="-122"/>
                <a:cs typeface="+mn-ea"/>
                <a:sym typeface="+mn-lt"/>
              </a:rPr>
              <a:t>解</a:t>
            </a:r>
            <a:endParaRPr lang="zh-CN" altLang="en-US" sz="13800" dirty="0">
              <a:latin typeface="字魂御守锦书" panose="00000500000000000000" charset="-122"/>
              <a:ea typeface="字魂御守锦书" panose="00000500000000000000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5936" y="2499906"/>
            <a:ext cx="19354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latin typeface="字魂御守锦书" panose="00000500000000000000" charset="-122"/>
                <a:ea typeface="字魂御守锦书" panose="00000500000000000000" charset="-122"/>
                <a:cs typeface="+mn-ea"/>
                <a:sym typeface="+mn-lt"/>
              </a:rPr>
              <a:t>题</a:t>
            </a:r>
            <a:endParaRPr lang="zh-CN" altLang="en-US" sz="13800" dirty="0">
              <a:latin typeface="字魂御守锦书" panose="00000500000000000000" charset="-122"/>
              <a:ea typeface="字魂御守锦书" panose="00000500000000000000" charset="-122"/>
              <a:cs typeface="+mn-ea"/>
              <a:sym typeface="+mn-lt"/>
            </a:endParaRPr>
          </a:p>
        </p:txBody>
      </p:sp>
      <p:sp>
        <p:nvSpPr>
          <p:cNvPr id="17" name="微信公众号：初中语文匠"/>
          <p:cNvSpPr txBox="1"/>
          <p:nvPr/>
        </p:nvSpPr>
        <p:spPr>
          <a:xfrm>
            <a:off x="5040630" y="2225040"/>
            <a:ext cx="39052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0">
                <a:solidFill>
                  <a:schemeClr val="tx1">
                    <a:lumMod val="75000"/>
                    <a:lumOff val="25000"/>
                  </a:schemeClr>
                </a:solidFill>
                <a:latin typeface="叶根友唐楷简" panose="02010601030101010101" charset="-122"/>
                <a:ea typeface="叶根友唐楷简" panose="02010601030101010101" charset="-122"/>
              </a:rPr>
              <a:t>诫 子 书</a:t>
            </a:r>
            <a:endParaRPr lang="zh-CN" altLang="en-US" sz="8000">
              <a:solidFill>
                <a:schemeClr val="tx1">
                  <a:lumMod val="75000"/>
                  <a:lumOff val="25000"/>
                </a:schemeClr>
              </a:solidFill>
              <a:latin typeface="叶根友唐楷简" panose="02010601030101010101" charset="-122"/>
              <a:ea typeface="叶根友唐楷简" panose="02010601030101010101" charset="-122"/>
            </a:endParaRPr>
          </a:p>
        </p:txBody>
      </p:sp>
      <p:sp>
        <p:nvSpPr>
          <p:cNvPr id="18" name="微信公众号：初中语文匠"/>
          <p:cNvSpPr/>
          <p:nvPr/>
        </p:nvSpPr>
        <p:spPr>
          <a:xfrm>
            <a:off x="4892040" y="2159000"/>
            <a:ext cx="1518920" cy="1453515"/>
          </a:xfrm>
          <a:prstGeom prst="ellipse">
            <a:avLst/>
          </a:prstGeom>
          <a:noFill/>
          <a:ln>
            <a:solidFill>
              <a:srgbClr val="4752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微信公众号：初中语文匠"/>
          <p:cNvCxnSpPr/>
          <p:nvPr/>
        </p:nvCxnSpPr>
        <p:spPr>
          <a:xfrm flipV="1">
            <a:off x="5806440" y="1788160"/>
            <a:ext cx="416560" cy="282575"/>
          </a:xfrm>
          <a:prstGeom prst="line">
            <a:avLst/>
          </a:prstGeom>
          <a:ln w="15875">
            <a:solidFill>
              <a:srgbClr val="5A6778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微信公众号：初中语文匠"/>
          <p:cNvCxnSpPr/>
          <p:nvPr/>
        </p:nvCxnSpPr>
        <p:spPr>
          <a:xfrm flipV="1">
            <a:off x="6223000" y="1774825"/>
            <a:ext cx="1048385" cy="13335"/>
          </a:xfrm>
          <a:prstGeom prst="line">
            <a:avLst/>
          </a:prstGeom>
          <a:ln w="15875">
            <a:solidFill>
              <a:srgbClr val="5A67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微信公众号：初中语文匠"/>
          <p:cNvSpPr/>
          <p:nvPr/>
        </p:nvSpPr>
        <p:spPr>
          <a:xfrm>
            <a:off x="7271479" y="1489834"/>
            <a:ext cx="2214880" cy="583565"/>
          </a:xfrm>
          <a:prstGeom prst="rect">
            <a:avLst/>
          </a:prstGeom>
          <a:solidFill>
            <a:srgbClr val="5A6778"/>
          </a:solidFill>
        </p:spPr>
        <p:txBody>
          <a:bodyPr wrap="none">
            <a:spAutoFit/>
          </a:bodyPr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劝诫、劝勉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2" name="微信公众号：初中语文匠"/>
          <p:cNvCxnSpPr/>
          <p:nvPr/>
        </p:nvCxnSpPr>
        <p:spPr>
          <a:xfrm flipV="1">
            <a:off x="4623435" y="3686810"/>
            <a:ext cx="5094605" cy="13335"/>
          </a:xfrm>
          <a:prstGeom prst="line">
            <a:avLst/>
          </a:prstGeom>
          <a:ln w="25400">
            <a:solidFill>
              <a:srgbClr val="5A67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微信公众号：初中语文匠"/>
          <p:cNvSpPr/>
          <p:nvPr/>
        </p:nvSpPr>
        <p:spPr>
          <a:xfrm>
            <a:off x="3777074" y="3996179"/>
            <a:ext cx="7091680" cy="583565"/>
          </a:xfrm>
          <a:prstGeom prst="rect">
            <a:avLst/>
          </a:prstGeom>
          <a:solidFill>
            <a:srgbClr val="5A6778"/>
          </a:solidFill>
        </p:spPr>
        <p:txBody>
          <a:bodyPr wrap="none">
            <a:spAutoFit/>
          </a:bodyPr>
          <a:p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诸葛亮写给儿子的旨在劝诫、劝勉的信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课文解读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695960" y="1622425"/>
            <a:ext cx="69888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3200" b="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1.</a:t>
            </a:r>
            <a:r>
              <a:rPr lang="zh-CN" sz="3200" b="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诸葛亮写这封家信的用意是什么？</a:t>
            </a:r>
            <a:endParaRPr lang="zh-CN" altLang="en-US" sz="3200" b="0">
              <a:solidFill>
                <a:schemeClr val="tx1">
                  <a:lumMod val="85000"/>
                  <a:lumOff val="15000"/>
                </a:schemeClr>
              </a:solidFill>
              <a:latin typeface="方正兰亭粗黑简体" panose="02000000000000000000" charset="-122"/>
              <a:ea typeface="方正兰亭粗黑简体" panose="02000000000000000000" charset="-122"/>
            </a:endParaRPr>
          </a:p>
        </p:txBody>
      </p:sp>
      <p:sp>
        <p:nvSpPr>
          <p:cNvPr id="14" name="微信公众号：初中语文匠"/>
          <p:cNvSpPr txBox="1">
            <a:spLocks noChangeArrowheads="1"/>
          </p:cNvSpPr>
          <p:nvPr/>
        </p:nvSpPr>
        <p:spPr bwMode="auto">
          <a:xfrm>
            <a:off x="798195" y="2725420"/>
            <a:ext cx="10386060" cy="1753235"/>
          </a:xfrm>
          <a:prstGeom prst="rect">
            <a:avLst/>
          </a:prstGeom>
          <a:solidFill>
            <a:srgbClr val="47525F"/>
          </a:solidFill>
          <a:ln w="12700">
            <a:noFill/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告诫儿子要注意修身养性，生活节俭，以此来培养自己的品德，表达了他希望后代志存高远的厚望。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微信公众号：初中语文匠"/>
          <p:cNvSpPr/>
          <p:nvPr/>
        </p:nvSpPr>
        <p:spPr>
          <a:xfrm>
            <a:off x="738505" y="2661920"/>
            <a:ext cx="10525760" cy="1895475"/>
          </a:xfrm>
          <a:prstGeom prst="rect">
            <a:avLst/>
          </a:prstGeom>
          <a:noFill/>
          <a:ln w="19050">
            <a:solidFill>
              <a:srgbClr val="5A677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走近作者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957955" y="1435735"/>
            <a:ext cx="7527925" cy="4592320"/>
          </a:xfrm>
          <a:prstGeom prst="rect">
            <a:avLst/>
          </a:prstGeom>
        </p:spPr>
        <p:txBody>
          <a:bodyPr wrap="square">
            <a:spAutoFit/>
          </a:bodyPr>
          <a:p>
            <a:pPr indent="457200">
              <a:lnSpc>
                <a:spcPct val="125000"/>
              </a:lnSpc>
            </a:pPr>
            <a:r>
              <a:rPr lang="en-US" altLang="zh-CN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诸葛亮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(181</a:t>
            </a:r>
            <a:r>
              <a:rPr lang="en-US" altLang="zh-CN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234),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字孔明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琅玡阳都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今山东沂南南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人。三国时</a:t>
            </a:r>
            <a:r>
              <a:rPr lang="zh-CN" altLang="en-US" sz="2600" b="1" dirty="0" smtClean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蜀汉政治家、军事家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。东汉末年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隐居邓县隆中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今湖北襄樊市襄阳区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留心世事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被称为</a:t>
            </a:r>
            <a:r>
              <a:rPr lang="zh-CN" altLang="en-US" sz="2600" b="1" dirty="0" smtClean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“卧龙”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。建安十二年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(207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刘备三顾草庐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他向刘备提出占据荆、益两州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谋取西南各族统治者的支持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联合孙权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对抗曹操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统一全国的建议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即所谓</a:t>
            </a:r>
            <a:r>
              <a:rPr lang="zh-CN" altLang="en-US" sz="2600" b="1" dirty="0" smtClean="0">
                <a:solidFill>
                  <a:schemeClr val="accent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“隆中对”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。从此成为刘备的主要谋士。建兴十二年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与魏司马懿在渭南相拒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病死于五丈原军中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,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葬定军山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今陕西勉县西南</a:t>
            </a:r>
            <a:r>
              <a:rPr 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。有</a:t>
            </a:r>
            <a:r>
              <a:rPr lang="en-US" altLang="zh-CN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诸葛亮集</a:t>
            </a:r>
            <a:r>
              <a:rPr lang="en-US" altLang="zh-CN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</a:t>
            </a:r>
            <a:r>
              <a:rPr lang="zh-CN" altLang="en-US" sz="2600" b="1" dirty="0" smtClean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 sz="2600" b="1" dirty="0" smtClean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960" y="1435735"/>
            <a:ext cx="3261995" cy="463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94177" y="523138"/>
            <a:ext cx="5906973" cy="5811724"/>
            <a:chOff x="4119712" y="1465376"/>
            <a:chExt cx="3927246" cy="3927247"/>
          </a:xfrm>
        </p:grpSpPr>
        <p:sp>
          <p:nvSpPr>
            <p:cNvPr id="6" name="椭圆 5"/>
            <p:cNvSpPr/>
            <p:nvPr/>
          </p:nvSpPr>
          <p:spPr>
            <a:xfrm>
              <a:off x="4322876" y="1676400"/>
              <a:ext cx="3506673" cy="3505200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screen">
              <a:lum bright="70000" contrast="-70000"/>
            </a:blip>
            <a:stretch>
              <a:fillRect/>
            </a:stretch>
          </p:blipFill>
          <p:spPr>
            <a:xfrm>
              <a:off x="4119712" y="1465376"/>
              <a:ext cx="3927246" cy="392724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666798" y="1375847"/>
            <a:ext cx="1339850" cy="398795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6600" i="0" u="none" strike="noStrike" kern="0" cap="none" spc="0" normalizeH="0" baseline="0" noProof="0" dirty="0">
                <a:ln>
                  <a:noFill/>
                </a:ln>
                <a:solidFill>
                  <a:srgbClr val="47525F"/>
                </a:solidFill>
                <a:effectLst/>
                <a:uLnTx/>
                <a:uFillTx/>
                <a:latin typeface="字魂御守锦书" panose="00000500000000000000" charset="-122"/>
                <a:ea typeface="字魂御守锦书" panose="00000500000000000000" charset="-122"/>
              </a:rPr>
              <a:t>合作探究</a:t>
            </a:r>
            <a:endParaRPr kumimoji="0" lang="zh-CN" sz="6600" i="0" u="none" strike="noStrike" kern="0" cap="none" spc="0" normalizeH="0" baseline="0" noProof="0" dirty="0">
              <a:ln>
                <a:noFill/>
              </a:ln>
              <a:solidFill>
                <a:srgbClr val="47525F"/>
              </a:solidFill>
              <a:effectLst/>
              <a:uLnTx/>
              <a:uFillTx/>
              <a:latin typeface="字魂御守锦书" panose="00000500000000000000" charset="-122"/>
              <a:ea typeface="字魂御守锦书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8"/>
          <a:stretch>
            <a:fillRect/>
          </a:stretch>
        </p:blipFill>
        <p:spPr>
          <a:xfrm>
            <a:off x="8764905" y="1493520"/>
            <a:ext cx="3071495" cy="41471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合作探究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960" y="1345565"/>
            <a:ext cx="981900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1.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请从文中找出自己喜欢的一个句子，谈谈自己的理解和所受到的启发。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方正兰亭粗黑简体" panose="02000000000000000000" charset="-122"/>
              <a:ea typeface="方正兰亭粗黑简体" panose="02000000000000000000" charset="-122"/>
              <a:sym typeface="+mn-ea"/>
            </a:endParaRPr>
          </a:p>
        </p:txBody>
      </p:sp>
      <p:sp>
        <p:nvSpPr>
          <p:cNvPr id="528" name="椭圆 527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4215605" y="264990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>
        <p:nvSpPr>
          <p:cNvPr id="529" name="椭圆 528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5142705" y="264990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>
        <p:nvSpPr>
          <p:cNvPr id="530" name="椭圆 529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6069805" y="264990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一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 useBgFill="1">
        <p:nvSpPr>
          <p:cNvPr id="7" name="微信公众号：初中语文匠"/>
          <p:cNvSpPr txBox="1"/>
          <p:nvPr/>
        </p:nvSpPr>
        <p:spPr>
          <a:xfrm>
            <a:off x="788670" y="3594735"/>
            <a:ext cx="9357995" cy="1760855"/>
          </a:xfrm>
          <a:prstGeom prst="rect">
            <a:avLst/>
          </a:prstGeom>
        </p:spPr>
        <p:txBody>
          <a:bodyPr wrap="square" rtlCol="0" anchor="t">
            <a:spAutoFit/>
          </a:bodyPr>
          <a:p>
            <a:pPr fontAlgn="auto">
              <a:lnSpc>
                <a:spcPts val="434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“年与时驰，意与日去，遂成枯落，多不接世。”时光飞逝，我们要珍惜时光，不能等到自己变老，和世界脱节，才悲叹岁月蹉跎，那将于事无补。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8"/>
          <a:stretch>
            <a:fillRect/>
          </a:stretch>
        </p:blipFill>
        <p:spPr>
          <a:xfrm>
            <a:off x="8764905" y="1493520"/>
            <a:ext cx="3071495" cy="41471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合作探究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960" y="1345565"/>
            <a:ext cx="981900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1.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请从文中找出自己喜欢的一个句子，谈谈自己的理解和所受到的启发。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方正兰亭粗黑简体" panose="02000000000000000000" charset="-122"/>
              <a:ea typeface="方正兰亭粗黑简体" panose="02000000000000000000" charset="-122"/>
              <a:sym typeface="+mn-ea"/>
            </a:endParaRPr>
          </a:p>
        </p:txBody>
      </p:sp>
      <p:sp>
        <p:nvSpPr>
          <p:cNvPr id="528" name="椭圆 527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4215605" y="264990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>
        <p:nvSpPr>
          <p:cNvPr id="529" name="椭圆 528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5142705" y="264990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>
        <p:nvSpPr>
          <p:cNvPr id="530" name="椭圆 529" descr="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"/>
          <p:cNvSpPr/>
          <p:nvPr/>
        </p:nvSpPr>
        <p:spPr>
          <a:xfrm>
            <a:off x="6069805" y="2649900"/>
            <a:ext cx="649888" cy="649888"/>
          </a:xfrm>
          <a:prstGeom prst="ellipse">
            <a:avLst/>
          </a:prstGeom>
          <a:solidFill>
            <a:srgbClr val="525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经典繁角隶" panose="02010609000101010101" pitchFamily="49" charset="-122"/>
              </a:rPr>
              <a:t>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经典繁角隶" panose="02010609000101010101" pitchFamily="49" charset="-122"/>
            </a:endParaRPr>
          </a:p>
        </p:txBody>
      </p:sp>
      <p:sp useBgFill="1">
        <p:nvSpPr>
          <p:cNvPr id="7" name="微信公众号：初中语文匠"/>
          <p:cNvSpPr txBox="1"/>
          <p:nvPr/>
        </p:nvSpPr>
        <p:spPr>
          <a:xfrm>
            <a:off x="560070" y="3473450"/>
            <a:ext cx="9586595" cy="2874010"/>
          </a:xfrm>
          <a:prstGeom prst="rect">
            <a:avLst/>
          </a:prstGeom>
        </p:spPr>
        <p:txBody>
          <a:bodyPr wrap="square" rtlCol="0" anchor="t">
            <a:spAutoFit/>
          </a:bodyPr>
          <a:p>
            <a:pPr fontAlgn="auto">
              <a:lnSpc>
                <a:spcPts val="434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“非志无以成学。”一个人要想有所成就，就必须从小立大志，否则人生就没有了方向。周总理在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岁的时候就立下了“为中华之崛起而读书”的大志向，这一崇高的志向激励着他为中华之崛起“鞠躬尽瘁，死而后已”。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合作探究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5960" y="1345565"/>
            <a:ext cx="981900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2.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关于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“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淡泊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”“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立志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”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与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“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惜时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”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，你还想到了哪些名言警句，请和大家分享。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方正兰亭粗黑简体" panose="02000000000000000000" charset="-122"/>
              <a:ea typeface="方正兰亭粗黑简体" panose="02000000000000000000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1" b="34066"/>
          <a:stretch>
            <a:fillRect/>
          </a:stretch>
        </p:blipFill>
        <p:spPr>
          <a:xfrm>
            <a:off x="353695" y="4352925"/>
            <a:ext cx="2795905" cy="2133600"/>
          </a:xfrm>
          <a:prstGeom prst="rect">
            <a:avLst/>
          </a:prstGeom>
        </p:spPr>
      </p:pic>
      <p:sp>
        <p:nvSpPr>
          <p:cNvPr id="9" name="微信公众号：初中语文匠"/>
          <p:cNvSpPr txBox="1">
            <a:spLocks noChangeArrowheads="1"/>
          </p:cNvSpPr>
          <p:nvPr/>
        </p:nvSpPr>
        <p:spPr bwMode="auto">
          <a:xfrm>
            <a:off x="1997710" y="2892425"/>
            <a:ext cx="1137920" cy="645160"/>
          </a:xfrm>
          <a:prstGeom prst="rect">
            <a:avLst/>
          </a:prstGeom>
          <a:noFill/>
          <a:ln w="22225">
            <a:solidFill>
              <a:srgbClr val="7890A2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>
              <a:buClrTx/>
              <a:buSzTx/>
              <a:buFontTx/>
            </a:pPr>
            <a:r>
              <a:rPr lang="zh-CN" sz="3600" b="1" dirty="0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淡泊</a:t>
            </a:r>
            <a:endParaRPr lang="zh-CN" sz="3600" b="1" dirty="0">
              <a:solidFill>
                <a:srgbClr val="7890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0" name="微信公众号：初中语文匠"/>
          <p:cNvSpPr txBox="1"/>
          <p:nvPr/>
        </p:nvSpPr>
        <p:spPr>
          <a:xfrm>
            <a:off x="3526790" y="2892425"/>
            <a:ext cx="713486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000" b="1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</a:rPr>
              <a:t>不汲汲于富贵，不戚戚于贫贱。（陶渊明）</a:t>
            </a:r>
            <a:endParaRPr lang="zh-CN" altLang="en-US" sz="3000" b="1">
              <a:solidFill>
                <a:srgbClr val="7890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微信公众号：初中语文匠"/>
          <p:cNvSpPr txBox="1">
            <a:spLocks noChangeArrowheads="1"/>
          </p:cNvSpPr>
          <p:nvPr/>
        </p:nvSpPr>
        <p:spPr bwMode="auto">
          <a:xfrm>
            <a:off x="2563495" y="4081780"/>
            <a:ext cx="1137920" cy="645160"/>
          </a:xfrm>
          <a:prstGeom prst="rect">
            <a:avLst/>
          </a:prstGeom>
          <a:noFill/>
          <a:ln w="22225">
            <a:solidFill>
              <a:srgbClr val="7890A2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>
              <a:buClrTx/>
              <a:buSzTx/>
              <a:buFontTx/>
            </a:pPr>
            <a:r>
              <a:rPr lang="zh-CN" sz="3600" b="1" dirty="0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立志</a:t>
            </a:r>
            <a:endParaRPr lang="zh-CN" sz="3600" b="1" dirty="0">
              <a:solidFill>
                <a:srgbClr val="7890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微信公众号：初中语文匠"/>
          <p:cNvSpPr txBox="1"/>
          <p:nvPr/>
        </p:nvSpPr>
        <p:spPr>
          <a:xfrm>
            <a:off x="4150995" y="4081780"/>
            <a:ext cx="743204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buClrTx/>
              <a:buSzTx/>
              <a:buFontTx/>
            </a:pPr>
            <a:r>
              <a:rPr lang="zh-CN" sz="3000" b="1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长风破浪会有时，直挂云帆寄沧海</a:t>
            </a:r>
            <a:r>
              <a:rPr lang="zh-CN" sz="3000" b="1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zh-CN" sz="3000" b="1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（李白）</a:t>
            </a:r>
            <a:endParaRPr lang="zh-CN" sz="3000" b="1">
              <a:solidFill>
                <a:srgbClr val="7890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微信公众号：初中语文匠"/>
          <p:cNvSpPr txBox="1">
            <a:spLocks noChangeArrowheads="1"/>
          </p:cNvSpPr>
          <p:nvPr/>
        </p:nvSpPr>
        <p:spPr bwMode="auto">
          <a:xfrm>
            <a:off x="3228340" y="5284470"/>
            <a:ext cx="1137920" cy="645160"/>
          </a:xfrm>
          <a:prstGeom prst="rect">
            <a:avLst/>
          </a:prstGeom>
          <a:noFill/>
          <a:ln w="22225">
            <a:solidFill>
              <a:srgbClr val="7890A2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>
              <a:buClrTx/>
              <a:buSzTx/>
              <a:buFontTx/>
            </a:pPr>
            <a:r>
              <a:rPr lang="zh-CN" sz="3600" b="1" dirty="0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惜时</a:t>
            </a:r>
            <a:endParaRPr lang="zh-CN" sz="3600" b="1" dirty="0">
              <a:solidFill>
                <a:srgbClr val="7890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微信公众号：初中语文匠"/>
          <p:cNvSpPr txBox="1"/>
          <p:nvPr/>
        </p:nvSpPr>
        <p:spPr>
          <a:xfrm>
            <a:off x="4850130" y="5376545"/>
            <a:ext cx="619506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sz="3000" b="1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志士惜日短，愁人知夜长</a:t>
            </a:r>
            <a:r>
              <a:rPr lang="zh-CN" sz="3000" b="1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zh-CN" sz="3000" b="1">
                <a:solidFill>
                  <a:srgbClr val="7890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（傅玄）</a:t>
            </a:r>
            <a:endParaRPr lang="zh-CN" sz="3000" b="1">
              <a:solidFill>
                <a:srgbClr val="7890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00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94177" y="523138"/>
            <a:ext cx="5906973" cy="5811724"/>
            <a:chOff x="4119712" y="1465376"/>
            <a:chExt cx="3927246" cy="3927247"/>
          </a:xfrm>
        </p:grpSpPr>
        <p:sp>
          <p:nvSpPr>
            <p:cNvPr id="6" name="椭圆 5"/>
            <p:cNvSpPr/>
            <p:nvPr/>
          </p:nvSpPr>
          <p:spPr>
            <a:xfrm>
              <a:off x="4322876" y="1676400"/>
              <a:ext cx="3506673" cy="3505200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screen">
              <a:lum bright="70000" contrast="-70000"/>
            </a:blip>
            <a:stretch>
              <a:fillRect/>
            </a:stretch>
          </p:blipFill>
          <p:spPr>
            <a:xfrm>
              <a:off x="4119712" y="1465376"/>
              <a:ext cx="3927246" cy="392724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666798" y="1375847"/>
            <a:ext cx="1339850" cy="398795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6600" i="0" u="none" strike="noStrike" kern="0" cap="none" spc="0" normalizeH="0" baseline="0" noProof="0" dirty="0">
                <a:ln>
                  <a:noFill/>
                </a:ln>
                <a:solidFill>
                  <a:srgbClr val="47525F"/>
                </a:solidFill>
                <a:effectLst/>
                <a:uLnTx/>
                <a:uFillTx/>
                <a:latin typeface="字魂御守锦书" panose="00000500000000000000" charset="-122"/>
                <a:ea typeface="字魂御守锦书" panose="00000500000000000000" charset="-122"/>
              </a:rPr>
              <a:t>课堂小结</a:t>
            </a:r>
            <a:endParaRPr kumimoji="0" lang="zh-CN" sz="6600" i="0" u="none" strike="noStrike" kern="0" cap="none" spc="0" normalizeH="0" baseline="0" noProof="0" dirty="0">
              <a:ln>
                <a:noFill/>
              </a:ln>
              <a:solidFill>
                <a:srgbClr val="47525F"/>
              </a:solidFill>
              <a:effectLst/>
              <a:uLnTx/>
              <a:uFillTx/>
              <a:latin typeface="字魂御守锦书" panose="00000500000000000000" charset="-122"/>
              <a:ea typeface="字魂御守锦书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2"/>
          <a:stretch>
            <a:fillRect/>
          </a:stretch>
        </p:blipFill>
        <p:spPr>
          <a:xfrm>
            <a:off x="5770245" y="359410"/>
            <a:ext cx="6084570" cy="4961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984" y="1698000"/>
            <a:ext cx="7929618" cy="3784600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square" rtlCol="0">
            <a:spAutoFit/>
          </a:bodyPr>
          <a:p>
            <a:pPr indent="457200"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47525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dirty="0" smtClean="0">
                <a:solidFill>
                  <a:srgbClr val="47525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“非淡泊无以明志，非宁静无以致远”，现实社会中充满了诱惑，我们切不可随波逐流，迷失方向，切忌追逐短视的功利而汲汲于功名富贵。它是诸葛亮告诫儿子的，但对于后人也有普遍的警示作用。</a:t>
            </a:r>
            <a:endParaRPr lang="zh-CN" altLang="en-US" sz="3200" b="1" dirty="0" smtClean="0">
              <a:solidFill>
                <a:srgbClr val="47525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94177" y="523138"/>
            <a:ext cx="5906973" cy="5811724"/>
            <a:chOff x="4119712" y="1465376"/>
            <a:chExt cx="3927246" cy="3927247"/>
          </a:xfrm>
        </p:grpSpPr>
        <p:sp>
          <p:nvSpPr>
            <p:cNvPr id="6" name="椭圆 5"/>
            <p:cNvSpPr/>
            <p:nvPr/>
          </p:nvSpPr>
          <p:spPr>
            <a:xfrm>
              <a:off x="4322876" y="1676400"/>
              <a:ext cx="3506673" cy="3505200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screen">
              <a:lum bright="70000" contrast="-70000"/>
            </a:blip>
            <a:stretch>
              <a:fillRect/>
            </a:stretch>
          </p:blipFill>
          <p:spPr>
            <a:xfrm>
              <a:off x="4119712" y="1465376"/>
              <a:ext cx="3927246" cy="392724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666798" y="1375847"/>
            <a:ext cx="1339850" cy="398795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6600" i="0" u="none" strike="noStrike" kern="0" cap="none" spc="0" normalizeH="0" baseline="0" noProof="0" dirty="0">
                <a:ln>
                  <a:noFill/>
                </a:ln>
                <a:solidFill>
                  <a:srgbClr val="47525F"/>
                </a:solidFill>
                <a:effectLst/>
                <a:uLnTx/>
                <a:uFillTx/>
                <a:latin typeface="字魂御守锦书" panose="00000500000000000000" charset="-122"/>
                <a:ea typeface="字魂御守锦书" panose="00000500000000000000" charset="-122"/>
              </a:rPr>
              <a:t>随堂小测</a:t>
            </a:r>
            <a:endParaRPr kumimoji="0" lang="zh-CN" sz="6600" i="0" u="none" strike="noStrike" kern="0" cap="none" spc="0" normalizeH="0" baseline="0" noProof="0" dirty="0">
              <a:ln>
                <a:noFill/>
              </a:ln>
              <a:solidFill>
                <a:srgbClr val="47525F"/>
              </a:solidFill>
              <a:effectLst/>
              <a:uLnTx/>
              <a:uFillTx/>
              <a:latin typeface="字魂御守锦书" panose="00000500000000000000" charset="-122"/>
              <a:ea typeface="字魂御守锦书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7" b="3663"/>
          <a:stretch>
            <a:fillRect/>
          </a:stretch>
        </p:blipFill>
        <p:spPr>
          <a:xfrm flipH="1">
            <a:off x="7531100" y="550545"/>
            <a:ext cx="4311015" cy="5972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随堂小测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831850" y="2382520"/>
            <a:ext cx="9319895" cy="30460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本文的作者是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　</a:t>
            </a:r>
            <a:r>
              <a:rPr 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　</a:t>
            </a:r>
            <a:r>
              <a:rPr 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时期的政治家、军事家。与他相关的故事有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    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</a:t>
            </a:r>
            <a:r>
              <a:rPr 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俗语有</a:t>
            </a:r>
            <a:endParaRPr lang="zh-CN" altLang="en-US" sz="32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    　　　　　　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　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　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。本文题目中</a:t>
            </a:r>
            <a:r>
              <a:rPr 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“诫”的意思是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　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　　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</a:t>
            </a:r>
            <a:r>
              <a:rPr 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“书”的意思是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  　　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endParaRPr lang="en-US" sz="3200"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微信公众号：初中语文匠"/>
          <p:cNvSpPr/>
          <p:nvPr/>
        </p:nvSpPr>
        <p:spPr>
          <a:xfrm>
            <a:off x="3763645" y="2499360"/>
            <a:ext cx="190817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</a:rPr>
              <a:t>诸葛亮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微信公众号：初中语文匠"/>
          <p:cNvSpPr/>
          <p:nvPr/>
        </p:nvSpPr>
        <p:spPr>
          <a:xfrm>
            <a:off x="5629910" y="2499360"/>
            <a:ext cx="135509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</a:rPr>
              <a:t>孔明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微信公众号：初中语文匠"/>
          <p:cNvSpPr/>
          <p:nvPr/>
        </p:nvSpPr>
        <p:spPr>
          <a:xfrm>
            <a:off x="6813550" y="2499360"/>
            <a:ext cx="135509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</a:rPr>
              <a:t>三国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微信公众号：初中语文匠"/>
          <p:cNvSpPr/>
          <p:nvPr/>
        </p:nvSpPr>
        <p:spPr>
          <a:xfrm>
            <a:off x="6630670" y="3244850"/>
            <a:ext cx="24612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</a:rPr>
              <a:t>三顾茅庐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微信公众号：初中语文匠"/>
          <p:cNvSpPr/>
          <p:nvPr/>
        </p:nvSpPr>
        <p:spPr>
          <a:xfrm>
            <a:off x="1194435" y="3947160"/>
            <a:ext cx="593852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三个臭皮匠</a:t>
            </a:r>
            <a:r>
              <a:rPr 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顶个诸葛亮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微信公众号：初中语文匠"/>
          <p:cNvSpPr/>
          <p:nvPr/>
        </p:nvSpPr>
        <p:spPr>
          <a:xfrm>
            <a:off x="2245995" y="4683125"/>
            <a:ext cx="225742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</a:rPr>
              <a:t>告诫、劝勉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微信公众号：初中语文匠"/>
          <p:cNvSpPr/>
          <p:nvPr/>
        </p:nvSpPr>
        <p:spPr>
          <a:xfrm>
            <a:off x="7817485" y="4683125"/>
            <a:ext cx="135509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</a:rPr>
              <a:t>书信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7642" y="1328359"/>
            <a:ext cx="3796030" cy="922020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lnSpc>
                <a:spcPct val="150000"/>
              </a:lnSpc>
            </a:pP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文学常识填空。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95960" y="2382520"/>
            <a:ext cx="9535795" cy="30460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以修身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              　　　　　　　</a:t>
            </a:r>
            <a:r>
              <a:rPr lang="en-US" altLang="zh-CN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(2)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非宁静无以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致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　　　　　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</a:t>
            </a:r>
            <a:r>
              <a:rPr lang="en-US" altLang="zh-CN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(3)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非学无以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才</a:t>
            </a: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　　　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　</a:t>
            </a:r>
            <a:r>
              <a:rPr lang="en-US" altLang="zh-CN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淫慢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则不能励精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</a:t>
            </a:r>
            <a:r>
              <a:rPr lang="zh-CN" altLang="en-US" sz="3200" b="1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en-US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　　　　　　</a:t>
            </a:r>
            <a:r>
              <a:rPr lang="en-US" altLang="zh-CN" sz="3200" b="1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7" b="3663"/>
          <a:stretch>
            <a:fillRect/>
          </a:stretch>
        </p:blipFill>
        <p:spPr>
          <a:xfrm flipH="1">
            <a:off x="7531100" y="550545"/>
            <a:ext cx="4311015" cy="5972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随堂小测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07642" y="1328359"/>
            <a:ext cx="6082030" cy="922020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lnSpc>
                <a:spcPct val="150000"/>
              </a:lnSpc>
            </a:pP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解释下列句中划线的词语。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微信公众号：初中语文匠"/>
          <p:cNvSpPr/>
          <p:nvPr/>
        </p:nvSpPr>
        <p:spPr>
          <a:xfrm>
            <a:off x="3272155" y="2520315"/>
            <a:ext cx="5111750" cy="58356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屏除杂念和干扰</a:t>
            </a:r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宁静专一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微信公众号：初中语文匠"/>
          <p:cNvSpPr/>
          <p:nvPr/>
        </p:nvSpPr>
        <p:spPr>
          <a:xfrm>
            <a:off x="4520565" y="3244850"/>
            <a:ext cx="2851150" cy="58356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达到远大目标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微信公众号：初中语文匠"/>
          <p:cNvSpPr/>
          <p:nvPr/>
        </p:nvSpPr>
        <p:spPr>
          <a:xfrm>
            <a:off x="4696460" y="3948430"/>
            <a:ext cx="2263140" cy="58356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增长才干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微信公众号：初中语文匠"/>
          <p:cNvSpPr/>
          <p:nvPr/>
        </p:nvSpPr>
        <p:spPr>
          <a:xfrm>
            <a:off x="4707255" y="4681855"/>
            <a:ext cx="2478405" cy="58356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3200" b="1" dirty="0" smtClean="0">
                <a:solidFill>
                  <a:srgbClr val="5F674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放纵懈怠</a:t>
            </a:r>
            <a:endParaRPr lang="zh-CN" altLang="en-US" sz="3200" b="1" dirty="0" smtClean="0">
              <a:solidFill>
                <a:srgbClr val="5F674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7" b="3663"/>
          <a:stretch>
            <a:fillRect/>
          </a:stretch>
        </p:blipFill>
        <p:spPr>
          <a:xfrm flipH="1">
            <a:off x="7531100" y="550545"/>
            <a:ext cx="4311015" cy="5972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随堂小测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07642" y="1328359"/>
            <a:ext cx="10200640" cy="922020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lnSpc>
                <a:spcPct val="150000"/>
              </a:lnSpc>
            </a:pP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下列句子的朗读节奏划分有误的一项是(　　)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1434" y="2486045"/>
            <a:ext cx="4253865" cy="3415030"/>
          </a:xfrm>
          <a:prstGeom prst="rect">
            <a:avLst/>
          </a:prstGeom>
        </p:spPr>
        <p:txBody>
          <a:bodyPr wrap="none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夫君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子之行                     </a:t>
            </a:r>
            <a:endParaRPr lang="en-US" altLang="zh-CN" sz="36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B.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非学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无以广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才</a:t>
            </a:r>
            <a:endParaRPr lang="en-US" altLang="zh-CN" sz="36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.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淫慢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则不能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励精              </a:t>
            </a:r>
            <a:endParaRPr lang="en-US" altLang="zh-CN" sz="36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D.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非淡泊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无以明志</a:t>
            </a:r>
            <a:endParaRPr lang="en-US" altLang="zh-CN" sz="36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微信公众号：初中语文匠"/>
          <p:cNvSpPr/>
          <p:nvPr/>
        </p:nvSpPr>
        <p:spPr>
          <a:xfrm>
            <a:off x="9316060" y="1605027"/>
            <a:ext cx="526415" cy="6451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sz="3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en-US" sz="36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了解背景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6130" y="1443355"/>
            <a:ext cx="2326005" cy="47078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9025" y="1443355"/>
            <a:ext cx="4822190" cy="4707890"/>
          </a:xfrm>
          <a:prstGeom prst="rect">
            <a:avLst/>
          </a:prstGeom>
        </p:spPr>
        <p:txBody>
          <a:bodyPr wrap="square">
            <a:spAutoFit/>
          </a:bodyPr>
          <a:p>
            <a:pPr indent="457200">
              <a:lnSpc>
                <a:spcPct val="150000"/>
              </a:lnSpc>
            </a:pPr>
            <a:r>
              <a:rPr lang="en-US" altLang="zh-CN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这篇文章是诸葛亮晚年写给他八岁的儿子诸葛瞻的一封家书</a:t>
            </a:r>
            <a:r>
              <a:rPr 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写于蜀汉建兴十二年。诸葛亮一生效忠刘氏父子</a:t>
            </a:r>
            <a:r>
              <a:rPr 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为国鞠躬尽瘁</a:t>
            </a:r>
            <a:r>
              <a:rPr 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死而后已。他为了国家日夜操劳</a:t>
            </a:r>
            <a:r>
              <a:rPr 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顾不上亲自教育儿子</a:t>
            </a:r>
            <a:r>
              <a:rPr 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于是写下这篇</a:t>
            </a:r>
            <a:r>
              <a:rPr lang="en-US" altLang="zh-CN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诫子书</a:t>
            </a:r>
            <a:r>
              <a:rPr lang="en-US" altLang="zh-CN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5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告诫儿子诸葛瞻要读书修身、静心养德。</a:t>
            </a:r>
            <a:endParaRPr lang="zh-CN" altLang="en-US" sz="25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598170" y="1443990"/>
            <a:ext cx="4738370" cy="5077460"/>
          </a:xfrm>
          <a:prstGeom prst="rect">
            <a:avLst/>
          </a:prstGeom>
          <a:effectLst/>
        </p:spPr>
      </p:pic>
      <p:cxnSp>
        <p:nvCxnSpPr>
          <p:cNvPr id="10" name="直接连接符 9"/>
          <p:cNvCxnSpPr/>
          <p:nvPr/>
        </p:nvCxnSpPr>
        <p:spPr>
          <a:xfrm>
            <a:off x="5949950" y="1443355"/>
            <a:ext cx="635" cy="4605655"/>
          </a:xfrm>
          <a:prstGeom prst="line">
            <a:avLst/>
          </a:prstGeom>
          <a:ln w="12700"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94177" y="523138"/>
            <a:ext cx="5906973" cy="5811724"/>
            <a:chOff x="4119712" y="1465376"/>
            <a:chExt cx="3927246" cy="3927247"/>
          </a:xfrm>
        </p:grpSpPr>
        <p:sp>
          <p:nvSpPr>
            <p:cNvPr id="6" name="椭圆 5"/>
            <p:cNvSpPr/>
            <p:nvPr/>
          </p:nvSpPr>
          <p:spPr>
            <a:xfrm>
              <a:off x="4322876" y="1676400"/>
              <a:ext cx="3506673" cy="3505200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screen">
              <a:lum bright="70000" contrast="-70000"/>
            </a:blip>
            <a:stretch>
              <a:fillRect/>
            </a:stretch>
          </p:blipFill>
          <p:spPr>
            <a:xfrm>
              <a:off x="4119712" y="1465376"/>
              <a:ext cx="3927246" cy="392724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473700" y="835660"/>
            <a:ext cx="1761490" cy="490156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dist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0" i="0" u="none" strike="noStrike" kern="0" cap="none" spc="0" normalizeH="0" baseline="0" noProof="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47525F"/>
                </a:solidFill>
                <a:effectLst/>
                <a:uLnTx/>
                <a:uFillTx/>
                <a:latin typeface="叶根友毛笔行书简体2012版" panose="02010601030101010101" charset="-122"/>
                <a:ea typeface="叶根友毛笔行书简体2012版" panose="02010601030101010101" charset="-122"/>
              </a:rPr>
              <a:t>感谢观看</a:t>
            </a:r>
            <a:endParaRPr kumimoji="0" lang="zh-CN" altLang="en-US" sz="9000" i="0" u="none" strike="noStrike" kern="0" cap="none" spc="0" normalizeH="0" baseline="0" noProof="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rgbClr val="47525F"/>
              </a:solidFill>
              <a:effectLst/>
              <a:uLnTx/>
              <a:uFillTx/>
              <a:latin typeface="叶根友毛笔行书简体2012版" panose="02010601030101010101" charset="-122"/>
              <a:ea typeface="叶根友毛笔行书简体2012版" panose="02010601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3175" y="6489700"/>
            <a:ext cx="2329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>
                <a:solidFill>
                  <a:srgbClr val="FFFFFF"/>
                </a:solidFill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【初中语文匠</a:t>
            </a:r>
            <a:r>
              <a:rPr lang="en-US" altLang="zh-CN">
                <a:solidFill>
                  <a:srgbClr val="FFFFFF"/>
                </a:solidFill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出品</a:t>
            </a:r>
            <a:r>
              <a:rPr lang="zh-CN" altLang="zh-CN">
                <a:solidFill>
                  <a:srgbClr val="FFFFFF"/>
                </a:solidFill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】</a:t>
            </a:r>
            <a:endParaRPr lang="zh-CN" altLang="zh-CN">
              <a:solidFill>
                <a:srgbClr val="FFFFFF"/>
              </a:solidFill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45" y="1345572"/>
            <a:ext cx="4147193" cy="41471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5946" y="625541"/>
            <a:ext cx="2830857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rgbClr val="47525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字魂36号-正文宋楷" panose="02000000000000000000" pitchFamily="2" charset="-122"/>
              </a:rPr>
              <a:t>字词积累</a:t>
            </a:r>
            <a:endParaRPr lang="zh-CN" altLang="en-US" sz="2400" b="1" dirty="0">
              <a:solidFill>
                <a:srgbClr val="47525F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字魂36号-正文宋楷" panose="02000000000000000000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95947" y="671162"/>
            <a:ext cx="2830856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5946" y="1151256"/>
            <a:ext cx="2830857" cy="0"/>
          </a:xfrm>
          <a:prstGeom prst="line">
            <a:avLst/>
          </a:prstGeom>
          <a:ln>
            <a:solidFill>
              <a:srgbClr val="4752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1440860" y="2556634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4000" u="sng" dirty="0">
                <a:solidFill>
                  <a:srgbClr val="7890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夫</a:t>
            </a:r>
            <a:endParaRPr lang="zh-CN" altLang="en-US" sz="4000" u="sng" dirty="0">
              <a:solidFill>
                <a:srgbClr val="7890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3025036" y="2556634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4000" u="sng" dirty="0">
                <a:solidFill>
                  <a:srgbClr val="7890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淫</a:t>
            </a:r>
            <a:endParaRPr lang="zh-CN" altLang="en-US" sz="4000" u="sng" dirty="0">
              <a:solidFill>
                <a:srgbClr val="7890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4941298" y="2564572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4000" u="sng" dirty="0">
                <a:solidFill>
                  <a:srgbClr val="7890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淡泊</a:t>
            </a:r>
            <a:endParaRPr lang="zh-CN" altLang="en-US" sz="4000" u="sng" dirty="0">
              <a:solidFill>
                <a:srgbClr val="7890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矩形 12"/>
          <p:cNvSpPr>
            <a:spLocks noChangeArrowheads="1"/>
          </p:cNvSpPr>
          <p:nvPr/>
        </p:nvSpPr>
        <p:spPr bwMode="auto">
          <a:xfrm>
            <a:off x="6998474" y="2483609"/>
            <a:ext cx="698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4000" u="sng" dirty="0">
                <a:solidFill>
                  <a:srgbClr val="7890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躁</a:t>
            </a:r>
            <a:endParaRPr lang="zh-CN" altLang="en-US" sz="4000" u="sng" dirty="0">
              <a:solidFill>
                <a:srgbClr val="7890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矩形 13"/>
          <p:cNvSpPr>
            <a:spLocks noChangeArrowheads="1"/>
          </p:cNvSpPr>
          <p:nvPr/>
        </p:nvSpPr>
        <p:spPr bwMode="auto">
          <a:xfrm>
            <a:off x="3335521" y="3970943"/>
            <a:ext cx="6976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4000" u="sng" dirty="0">
                <a:solidFill>
                  <a:srgbClr val="7890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庐</a:t>
            </a:r>
            <a:endParaRPr lang="zh-CN" altLang="en-US" sz="4000" u="sng" dirty="0">
              <a:solidFill>
                <a:srgbClr val="7890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矩形 14"/>
          <p:cNvSpPr>
            <a:spLocks noChangeArrowheads="1"/>
          </p:cNvSpPr>
          <p:nvPr/>
        </p:nvSpPr>
        <p:spPr bwMode="auto">
          <a:xfrm>
            <a:off x="4996529" y="4023023"/>
            <a:ext cx="735013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marL="257175" indent="-257175" defTabSz="685800" eaLnBrk="1" hangingPunct="1">
              <a:lnSpc>
                <a:spcPts val="4000"/>
              </a:lnSpc>
              <a:spcBef>
                <a:spcPct val="20000"/>
              </a:spcBef>
            </a:pPr>
            <a:r>
              <a:rPr lang="zh-CN" altLang="en-US" sz="4000" u="sng" dirty="0">
                <a:solidFill>
                  <a:srgbClr val="7890A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遂</a:t>
            </a:r>
            <a:endParaRPr lang="zh-CN" altLang="en-US" sz="4000" u="sng" dirty="0">
              <a:solidFill>
                <a:srgbClr val="7890A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微信公众号：初中语文匠"/>
          <p:cNvSpPr>
            <a:spLocks noChangeArrowheads="1"/>
          </p:cNvSpPr>
          <p:nvPr/>
        </p:nvSpPr>
        <p:spPr bwMode="auto">
          <a:xfrm>
            <a:off x="2881020" y="4000411"/>
            <a:ext cx="7000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穷</a:t>
            </a:r>
            <a:endParaRPr lang="zh-CN" altLang="en-US" sz="4000" dirty="0"/>
          </a:p>
        </p:txBody>
      </p:sp>
      <p:sp>
        <p:nvSpPr>
          <p:cNvPr id="34" name="微信公众号：初中语文匠"/>
          <p:cNvSpPr>
            <a:spLocks noChangeArrowheads="1"/>
          </p:cNvSpPr>
          <p:nvPr/>
        </p:nvSpPr>
        <p:spPr bwMode="auto">
          <a:xfrm>
            <a:off x="3528273" y="2615372"/>
            <a:ext cx="7000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慢</a:t>
            </a:r>
            <a:endParaRPr lang="zh-CN" altLang="en-US" sz="4000" dirty="0"/>
          </a:p>
        </p:txBody>
      </p:sp>
      <p:sp>
        <p:nvSpPr>
          <p:cNvPr id="35" name="微信公众号：初中语文匠"/>
          <p:cNvSpPr>
            <a:spLocks noChangeArrowheads="1"/>
          </p:cNvSpPr>
          <p:nvPr/>
        </p:nvSpPr>
        <p:spPr bwMode="auto">
          <a:xfrm>
            <a:off x="6492830" y="2513077"/>
            <a:ext cx="7000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险</a:t>
            </a:r>
            <a:endParaRPr lang="zh-CN" altLang="en-US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微信公众号：初中语文匠"/>
          <p:cNvSpPr>
            <a:spLocks noChangeArrowheads="1"/>
          </p:cNvSpPr>
          <p:nvPr/>
        </p:nvSpPr>
        <p:spPr bwMode="auto">
          <a:xfrm>
            <a:off x="1504360" y="2196272"/>
            <a:ext cx="5251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fú</a:t>
            </a:r>
            <a:endParaRPr lang="en-US" altLang="zh-CN" sz="28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微信公众号：初中语文匠"/>
          <p:cNvSpPr>
            <a:spLocks noChangeArrowheads="1"/>
          </p:cNvSpPr>
          <p:nvPr/>
        </p:nvSpPr>
        <p:spPr bwMode="auto">
          <a:xfrm>
            <a:off x="3096473" y="217722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yín</a:t>
            </a:r>
            <a:endParaRPr lang="en-US" altLang="zh-CN" sz="28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微信公众号：初中语文匠"/>
          <p:cNvSpPr>
            <a:spLocks noChangeArrowheads="1"/>
          </p:cNvSpPr>
          <p:nvPr/>
        </p:nvSpPr>
        <p:spPr bwMode="auto">
          <a:xfrm>
            <a:off x="4888662" y="2196272"/>
            <a:ext cx="12859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dàn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bó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微信公众号：初中语文匠"/>
          <p:cNvSpPr>
            <a:spLocks noChangeArrowheads="1"/>
          </p:cNvSpPr>
          <p:nvPr/>
        </p:nvSpPr>
        <p:spPr bwMode="auto">
          <a:xfrm>
            <a:off x="6932021" y="2124834"/>
            <a:ext cx="7649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zào</a:t>
            </a:r>
            <a:endParaRPr lang="en-US" altLang="zh-CN" sz="28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微信公众号：初中语文匠"/>
          <p:cNvSpPr>
            <a:spLocks noChangeArrowheads="1"/>
          </p:cNvSpPr>
          <p:nvPr/>
        </p:nvSpPr>
        <p:spPr bwMode="auto">
          <a:xfrm>
            <a:off x="3457084" y="3609152"/>
            <a:ext cx="4651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lú</a:t>
            </a:r>
            <a:endParaRPr lang="en-US" altLang="zh-CN" sz="28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微信公众号：初中语文匠"/>
          <p:cNvSpPr>
            <a:spLocks noChangeArrowheads="1"/>
          </p:cNvSpPr>
          <p:nvPr/>
        </p:nvSpPr>
        <p:spPr bwMode="auto">
          <a:xfrm>
            <a:off x="5032678" y="358114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</a:rPr>
              <a:t>suì</a:t>
            </a:r>
            <a:endParaRPr lang="en-US" altLang="zh-CN" sz="28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5"/>
          <p:cNvGrpSpPr/>
          <p:nvPr/>
        </p:nvGrpSpPr>
        <p:grpSpPr>
          <a:xfrm>
            <a:off x="769080" y="1507753"/>
            <a:ext cx="676691" cy="3681169"/>
            <a:chOff x="3398683" y="608202"/>
            <a:chExt cx="677109" cy="2797533"/>
          </a:xfrm>
        </p:grpSpPr>
        <p:sp>
          <p:nvSpPr>
            <p:cNvPr id="9" name="文本框 8"/>
            <p:cNvSpPr txBox="1"/>
            <p:nvPr/>
          </p:nvSpPr>
          <p:spPr>
            <a:xfrm>
              <a:off x="3523636" y="608202"/>
              <a:ext cx="552156" cy="267538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初读，注意读音与节奏</a:t>
              </a:r>
              <a:endParaRPr lang="zh-CN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398683" y="625782"/>
              <a:ext cx="0" cy="277995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6"/>
          <p:cNvSpPr txBox="1"/>
          <p:nvPr/>
        </p:nvSpPr>
        <p:spPr>
          <a:xfrm>
            <a:off x="2091690" y="970915"/>
            <a:ext cx="9043035" cy="491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hangingPunct="1">
              <a:lnSpc>
                <a:spcPct val="140000"/>
              </a:lnSpc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诫  子  书 </a:t>
            </a:r>
            <a:endParaRPr lang="zh-CN" altLang="en-US" sz="3200" b="1" dirty="0" smtClean="0">
              <a:solidFill>
                <a:srgbClr val="5A677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457200" eaLnBrk="1" hangingPunct="1">
              <a:lnSpc>
                <a:spcPct val="140000"/>
              </a:lnSpc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夫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君子之行，静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以修身，俭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以养德。非淡泊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无以明志，非宁静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无以致远。夫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须静也，才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须学也，非学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无以广才，非志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无以成学。淫慢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则不能励精，险躁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则不能治性。年与时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驰，意与日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去，遂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成枯落，多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不接世，悲守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穷庐，将</a:t>
            </a:r>
            <a:r>
              <a:rPr lang="en-US" altLang="zh-CN" sz="3200" b="1" dirty="0" smtClean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3200" b="1" dirty="0" smtClean="0">
                <a:solidFill>
                  <a:srgbClr val="5A677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复何及！</a:t>
            </a:r>
            <a:endParaRPr lang="zh-CN" altLang="en-US" sz="3200" b="1" dirty="0" smtClean="0">
              <a:solidFill>
                <a:srgbClr val="5A677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779270" y="847725"/>
            <a:ext cx="9462770" cy="5349875"/>
          </a:xfrm>
          <a:prstGeom prst="roundRect">
            <a:avLst/>
          </a:prstGeom>
          <a:noFill/>
          <a:ln w="12700">
            <a:solidFill>
              <a:srgbClr val="7890A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877060" y="974725"/>
            <a:ext cx="9257665" cy="5092700"/>
          </a:xfrm>
          <a:prstGeom prst="roundRect">
            <a:avLst/>
          </a:prstGeom>
          <a:noFill/>
          <a:ln w="9525">
            <a:solidFill>
              <a:srgbClr val="7890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94177" y="523138"/>
            <a:ext cx="5906973" cy="5811724"/>
            <a:chOff x="4119712" y="1465376"/>
            <a:chExt cx="3927246" cy="3927247"/>
          </a:xfrm>
        </p:grpSpPr>
        <p:sp>
          <p:nvSpPr>
            <p:cNvPr id="6" name="椭圆 5"/>
            <p:cNvSpPr/>
            <p:nvPr/>
          </p:nvSpPr>
          <p:spPr>
            <a:xfrm>
              <a:off x="4322876" y="1676400"/>
              <a:ext cx="3506673" cy="3505200"/>
            </a:xfrm>
            <a:prstGeom prst="ellips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screen">
              <a:lum bright="70000" contrast="-70000"/>
            </a:blip>
            <a:stretch>
              <a:fillRect/>
            </a:stretch>
          </p:blipFill>
          <p:spPr>
            <a:xfrm>
              <a:off x="4119712" y="1465376"/>
              <a:ext cx="3927246" cy="392724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5666798" y="1375847"/>
            <a:ext cx="1339850" cy="3987953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6600" i="0" u="none" strike="noStrike" kern="0" cap="none" spc="0" normalizeH="0" baseline="0" noProof="0" dirty="0">
                <a:ln>
                  <a:noFill/>
                </a:ln>
                <a:solidFill>
                  <a:srgbClr val="47525F"/>
                </a:solidFill>
                <a:effectLst/>
                <a:uLnTx/>
                <a:uFillTx/>
                <a:latin typeface="字魂御守锦书" panose="00000500000000000000" charset="-122"/>
                <a:ea typeface="字魂御守锦书" panose="00000500000000000000" charset="-122"/>
              </a:rPr>
              <a:t>疏通文意</a:t>
            </a:r>
            <a:endParaRPr kumimoji="0" lang="zh-CN" sz="6600" i="0" u="none" strike="noStrike" kern="0" cap="none" spc="0" normalizeH="0" baseline="0" noProof="0" dirty="0">
              <a:ln>
                <a:noFill/>
              </a:ln>
              <a:solidFill>
                <a:srgbClr val="47525F"/>
              </a:solidFill>
              <a:effectLst/>
              <a:uLnTx/>
              <a:uFillTx/>
              <a:latin typeface="字魂御守锦书" panose="00000500000000000000" charset="-122"/>
              <a:ea typeface="字魂御守锦书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98425" y="86360"/>
            <a:ext cx="11984355" cy="6664960"/>
          </a:xfrm>
          <a:prstGeom prst="roundRect">
            <a:avLst/>
          </a:prstGeom>
          <a:solidFill>
            <a:srgbClr val="F2F5F9">
              <a:alpha val="72000"/>
            </a:srgbClr>
          </a:solidFill>
          <a:ln w="9525">
            <a:solidFill>
              <a:srgbClr val="7890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TextBox 4"/>
          <p:cNvSpPr txBox="1">
            <a:spLocks noChangeArrowheads="1"/>
          </p:cNvSpPr>
          <p:nvPr/>
        </p:nvSpPr>
        <p:spPr bwMode="auto">
          <a:xfrm>
            <a:off x="1447800" y="338455"/>
            <a:ext cx="9285605" cy="39001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algn="ctr" eaLnBrk="1" hangingPunct="1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诫子书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300000"/>
              </a:lnSpc>
              <a:spcBef>
                <a:spcPts val="45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en-US" sz="3200" b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夫</a:t>
            </a:r>
            <a:r>
              <a:rPr lang="zh-CN" altLang="en-US" sz="32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3200" b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君子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之    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，静以修身，俭以养德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32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300000"/>
              </a:lnSpc>
              <a:spcBef>
                <a:spcPts val="450"/>
              </a:spcBef>
              <a:buFont typeface="Arial" panose="020B0604020202020204" pitchFamily="34" charset="0"/>
              <a:buNone/>
            </a:pPr>
            <a:r>
              <a: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淡泊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无以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明志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，非   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宁静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无以</a:t>
            </a:r>
            <a:r>
              <a:rPr lang="zh-CN" altLang="en-US" sz="3200" b="1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致远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微信公众号：初中语文匠"/>
          <p:cNvSpPr txBox="1">
            <a:spLocks noChangeArrowheads="1"/>
          </p:cNvSpPr>
          <p:nvPr/>
        </p:nvSpPr>
        <p:spPr bwMode="auto">
          <a:xfrm>
            <a:off x="778510" y="2509520"/>
            <a:ext cx="2359025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助词，用于句首，表示发端。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0" name="微信公众号：初中语文匠"/>
          <p:cNvSpPr txBox="1">
            <a:spLocks noChangeArrowheads="1"/>
          </p:cNvSpPr>
          <p:nvPr/>
        </p:nvSpPr>
        <p:spPr bwMode="auto">
          <a:xfrm>
            <a:off x="3336290" y="2509520"/>
            <a:ext cx="1693545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品德高尚的人。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1" name="微信公众号：初中语文匠"/>
          <p:cNvSpPr txBox="1">
            <a:spLocks noChangeArrowheads="1"/>
          </p:cNvSpPr>
          <p:nvPr/>
        </p:nvSpPr>
        <p:spPr bwMode="auto">
          <a:xfrm>
            <a:off x="5327650" y="2509520"/>
            <a:ext cx="1219835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操守、品德。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2" name="微信公众号：初中语文匠"/>
          <p:cNvSpPr txBox="1">
            <a:spLocks noChangeArrowheads="1"/>
          </p:cNvSpPr>
          <p:nvPr/>
        </p:nvSpPr>
        <p:spPr bwMode="auto">
          <a:xfrm>
            <a:off x="1723390" y="4081145"/>
            <a:ext cx="1871980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内心恬淡，不慕名利。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3" name="微信公众号：初中语文匠"/>
          <p:cNvSpPr txBox="1">
            <a:spLocks noChangeArrowheads="1"/>
          </p:cNvSpPr>
          <p:nvPr/>
        </p:nvSpPr>
        <p:spPr bwMode="auto">
          <a:xfrm>
            <a:off x="3964305" y="4081145"/>
            <a:ext cx="2381885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明确志向。明，明确、坚定。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微信公众号：初中语文匠"/>
          <p:cNvSpPr txBox="1">
            <a:spLocks noChangeArrowheads="1"/>
          </p:cNvSpPr>
          <p:nvPr/>
        </p:nvSpPr>
        <p:spPr bwMode="auto">
          <a:xfrm>
            <a:off x="6695440" y="4081145"/>
            <a:ext cx="2341245" cy="138366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这里指安静，集中精神，不分散精力。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5" name="微信公众号：初中语文匠"/>
          <p:cNvSpPr txBox="1">
            <a:spLocks noChangeArrowheads="1"/>
          </p:cNvSpPr>
          <p:nvPr/>
        </p:nvSpPr>
        <p:spPr bwMode="auto">
          <a:xfrm>
            <a:off x="9243695" y="4081145"/>
            <a:ext cx="2447290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达到远大目标。致，达到。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98425" y="86360"/>
            <a:ext cx="11984355" cy="6664960"/>
          </a:xfrm>
          <a:prstGeom prst="roundRect">
            <a:avLst/>
          </a:prstGeom>
          <a:solidFill>
            <a:srgbClr val="F2F5F9">
              <a:alpha val="72000"/>
            </a:srgbClr>
          </a:solidFill>
          <a:ln w="9525">
            <a:solidFill>
              <a:srgbClr val="7890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58825" y="1588770"/>
            <a:ext cx="10663555" cy="341503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译文：有道德有修养的人的品行，</a:t>
            </a: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依靠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屏</a:t>
            </a: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除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杂念和干扰来修养身心，依靠节俭来培养自已的品德。不淡泊名利就不能明确</a:t>
            </a: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自己的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志向，不集中精神就不能达到远大的目标。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98425" y="86360"/>
            <a:ext cx="11984355" cy="6664960"/>
          </a:xfrm>
          <a:prstGeom prst="roundRect">
            <a:avLst/>
          </a:prstGeom>
          <a:solidFill>
            <a:srgbClr val="F2F5F9">
              <a:alpha val="72000"/>
            </a:srgbClr>
          </a:solidFill>
          <a:ln w="9525">
            <a:solidFill>
              <a:srgbClr val="7890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7730" y="843280"/>
            <a:ext cx="1048702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夫学须静也，才须学也，非学无以</a:t>
            </a:r>
            <a:r>
              <a:rPr lang="zh-CN" altLang="en-US" sz="3200" b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广才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，非志无以成学。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微信公众号：初中语文匠"/>
          <p:cNvSpPr txBox="1">
            <a:spLocks noChangeArrowheads="1"/>
          </p:cNvSpPr>
          <p:nvPr/>
        </p:nvSpPr>
        <p:spPr bwMode="auto">
          <a:xfrm>
            <a:off x="7052310" y="1426845"/>
            <a:ext cx="1675130" cy="521970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增长才干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8" name="微信公众号：初中语文匠"/>
          <p:cNvSpPr/>
          <p:nvPr/>
        </p:nvSpPr>
        <p:spPr>
          <a:xfrm>
            <a:off x="888022" y="2241547"/>
            <a:ext cx="8561705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200" b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淫慢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则不能   </a:t>
            </a:r>
            <a:r>
              <a:rPr lang="zh-CN" altLang="en-US" sz="3200" b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励精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3200" b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险躁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则不能      </a:t>
            </a:r>
            <a:r>
              <a:rPr lang="zh-CN" altLang="en-US" sz="3200" b="1" u="sng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治性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微信公众号：初中语文匠"/>
          <p:cNvSpPr txBox="1">
            <a:spLocks noChangeArrowheads="1"/>
          </p:cNvSpPr>
          <p:nvPr/>
        </p:nvSpPr>
        <p:spPr bwMode="auto">
          <a:xfrm>
            <a:off x="4866005" y="2825115"/>
            <a:ext cx="2851785" cy="138366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轻薄浮躁。与上文“宁静”相对而言。险，轻薄。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2905125" y="2825115"/>
            <a:ext cx="1729105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振奋精神。励，振奋。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2" name="微信公众号：初中语文匠"/>
          <p:cNvSpPr txBox="1">
            <a:spLocks noChangeArrowheads="1"/>
          </p:cNvSpPr>
          <p:nvPr/>
        </p:nvSpPr>
        <p:spPr bwMode="auto">
          <a:xfrm>
            <a:off x="8128635" y="2825115"/>
            <a:ext cx="2014855" cy="95313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修养性情。治，修养。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微信公众号：初中语文匠"/>
          <p:cNvSpPr txBox="1">
            <a:spLocks noChangeArrowheads="1"/>
          </p:cNvSpPr>
          <p:nvPr/>
        </p:nvSpPr>
        <p:spPr bwMode="auto">
          <a:xfrm>
            <a:off x="558165" y="2825115"/>
            <a:ext cx="1892935" cy="1383665"/>
          </a:xfrm>
          <a:prstGeom prst="rect">
            <a:avLst/>
          </a:prstGeom>
          <a:solidFill>
            <a:srgbClr val="47525F"/>
          </a:solidFill>
          <a:ln w="12700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放纵懈怠。淫，放纵。慢，懈怠。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" name="微信公众号：初中语文匠"/>
          <p:cNvSpPr/>
          <p:nvPr/>
        </p:nvSpPr>
        <p:spPr>
          <a:xfrm>
            <a:off x="558165" y="4277995"/>
            <a:ext cx="11285855" cy="2306955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pPr lvl="0" eaLnBrk="1" hangingPunct="1"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译文：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学习必须静心专一，而才干来源于学习，所以不学习就无法增长才干。放纵懈怠就不能振奋精神，轻薄浮躁就不能修养性情。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 bldLvl="0" animBg="1"/>
      <p:bldP spid="11" grpId="0" bldLvl="0" animBg="1"/>
      <p:bldP spid="12" grpId="0" bldLvl="0" animBg="1"/>
      <p:bldP spid="9" grpId="0" bldLvl="0" animBg="1"/>
      <p:bldP spid="2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8.xml><?xml version="1.0" encoding="utf-8"?>
<p:tagLst xmlns:p="http://schemas.openxmlformats.org/presentationml/2006/main">
  <p:tag name="KSO_WM_UNIT_PLACING_PICTURE_USER_VIEWPORT" val="{&quot;height&quot;:10530,&quot;width&quot;:7815}"/>
</p:tagLst>
</file>

<file path=ppt/tags/tag59.xml><?xml version="1.0" encoding="utf-8"?>
<p:tagLst xmlns:p="http://schemas.openxmlformats.org/presentationml/2006/main">
  <p:tag name="ISPRING_PRESENTATION_TITLE" val="PowerPoint 演示文稿"/>
  <p:tag name="KSO_WPP_MARK_KEY" val="bd676276-1144-4373-9a9c-95539b368ac9"/>
  <p:tag name="COMMONDATA" val="eyJoZGlkIjoiNWYwZGEyMTMzZTgzZjJlMTMzODY4Nzk1NDcxMzM0NWQifQ==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微信公众号：初中语文匠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初中语文匠原创课件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关注公众号，获取更多资源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2413</Words>
  <Application>WPS 演示</Application>
  <PresentationFormat>宽屏</PresentationFormat>
  <Paragraphs>293</Paragraphs>
  <Slides>31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53" baseType="lpstr">
      <vt:lpstr>Arial</vt:lpstr>
      <vt:lpstr>宋体</vt:lpstr>
      <vt:lpstr>Wingdings</vt:lpstr>
      <vt:lpstr>柳公权楷书</vt:lpstr>
      <vt:lpstr>微软雅黑</vt:lpstr>
      <vt:lpstr>Wingdings</vt:lpstr>
      <vt:lpstr>叶根友毛笔行书简体2012版</vt:lpstr>
      <vt:lpstr>中山行书百年纪念版</vt:lpstr>
      <vt:lpstr>楷体</vt:lpstr>
      <vt:lpstr>字魂36号-正文宋楷</vt:lpstr>
      <vt:lpstr>隶书</vt:lpstr>
      <vt:lpstr>字魂御守锦书</vt:lpstr>
      <vt:lpstr>等线</vt:lpstr>
      <vt:lpstr>Arial Unicode MS</vt:lpstr>
      <vt:lpstr>等线 Light</vt:lpstr>
      <vt:lpstr>Calibri</vt:lpstr>
      <vt:lpstr>经典繁角隶</vt:lpstr>
      <vt:lpstr>叶根友唐楷简</vt:lpstr>
      <vt:lpstr>方正兰亭粗黑简体</vt:lpstr>
      <vt:lpstr>微信公众号：初中语文匠</vt:lpstr>
      <vt:lpstr>初中语文匠原创课件</vt:lpstr>
      <vt:lpstr>关注公众号，获取更多资源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微信公众号：初中语文匠</dc:title>
  <dc:creator>微信公众号：初中语文匠</dc:creator>
  <cp:keywords>微信公众号：初中语文匠</cp:keywords>
  <cp:lastModifiedBy>Administrator</cp:lastModifiedBy>
  <cp:revision>8</cp:revision>
  <dcterms:created xsi:type="dcterms:W3CDTF">2020-09-28T11:19:00Z</dcterms:created>
  <dcterms:modified xsi:type="dcterms:W3CDTF">2022-11-15T08:08:17Z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KSOSaveFontToCloudKey">
    <vt:lpwstr>409800123_embed</vt:lpwstr>
  </property>
  <property fmtid="{D5CDD505-2E9C-101B-9397-08002B2CF9AE}" pid="4" name="ICV">
    <vt:lpwstr>8CE1CBBFFAA84EC998B1DDE7115CB6DB</vt:lpwstr>
  </property>
</Properties>
</file>